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62" r:id="rId3"/>
    <p:sldId id="260" r:id="rId4"/>
    <p:sldId id="261" r:id="rId5"/>
    <p:sldId id="263" r:id="rId6"/>
    <p:sldId id="344" r:id="rId7"/>
    <p:sldId id="345" r:id="rId8"/>
    <p:sldId id="266" r:id="rId9"/>
    <p:sldId id="268" r:id="rId10"/>
    <p:sldId id="276" r:id="rId11"/>
    <p:sldId id="269" r:id="rId12"/>
    <p:sldId id="270" r:id="rId13"/>
    <p:sldId id="271" r:id="rId14"/>
    <p:sldId id="351" r:id="rId15"/>
    <p:sldId id="352" r:id="rId16"/>
    <p:sldId id="353" r:id="rId17"/>
    <p:sldId id="354" r:id="rId18"/>
    <p:sldId id="355" r:id="rId19"/>
    <p:sldId id="356" r:id="rId20"/>
    <p:sldId id="330" r:id="rId21"/>
    <p:sldId id="288" r:id="rId22"/>
    <p:sldId id="313" r:id="rId23"/>
    <p:sldId id="332" r:id="rId24"/>
    <p:sldId id="333" r:id="rId25"/>
    <p:sldId id="334" r:id="rId26"/>
    <p:sldId id="335" r:id="rId27"/>
    <p:sldId id="336" r:id="rId28"/>
    <p:sldId id="337" r:id="rId29"/>
    <p:sldId id="338" r:id="rId30"/>
    <p:sldId id="325" r:id="rId31"/>
    <p:sldId id="340" r:id="rId32"/>
    <p:sldId id="315" r:id="rId33"/>
    <p:sldId id="320" r:id="rId34"/>
    <p:sldId id="348" r:id="rId35"/>
    <p:sldId id="323" r:id="rId36"/>
    <p:sldId id="343" r:id="rId37"/>
    <p:sldId id="278" r:id="rId38"/>
    <p:sldId id="327" r:id="rId39"/>
    <p:sldId id="347" r:id="rId40"/>
    <p:sldId id="346" r:id="rId41"/>
    <p:sldId id="350" r:id="rId42"/>
    <p:sldId id="258" r:id="rId43"/>
    <p:sldId id="257" r:id="rId44"/>
    <p:sldId id="277" r:id="rId45"/>
    <p:sldId id="310" r:id="rId46"/>
    <p:sldId id="331" r:id="rId47"/>
    <p:sldId id="311" r:id="rId48"/>
    <p:sldId id="312" r:id="rId49"/>
    <p:sldId id="314" r:id="rId50"/>
    <p:sldId id="319" r:id="rId51"/>
    <p:sldId id="316" r:id="rId52"/>
    <p:sldId id="317" r:id="rId53"/>
    <p:sldId id="318" r:id="rId54"/>
    <p:sldId id="326" r:id="rId55"/>
    <p:sldId id="339" r:id="rId56"/>
    <p:sldId id="279" r:id="rId57"/>
    <p:sldId id="329" r:id="rId58"/>
    <p:sldId id="349" r:id="rId59"/>
    <p:sldId id="321" r:id="rId60"/>
    <p:sldId id="322" r:id="rId61"/>
    <p:sldId id="328" r:id="rId62"/>
    <p:sldId id="296" r:id="rId63"/>
    <p:sldId id="342" r:id="rId64"/>
    <p:sldId id="272" r:id="rId65"/>
    <p:sldId id="299" r:id="rId66"/>
    <p:sldId id="293" r:id="rId67"/>
    <p:sldId id="341" r:id="rId68"/>
    <p:sldId id="274" r:id="rId69"/>
    <p:sldId id="304" r:id="rId70"/>
    <p:sldId id="273" r:id="rId71"/>
    <p:sldId id="309" r:id="rId72"/>
    <p:sldId id="287" r:id="rId73"/>
    <p:sldId id="286"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485" autoAdjust="0"/>
  </p:normalViewPr>
  <p:slideViewPr>
    <p:cSldViewPr snapToGrid="0">
      <p:cViewPr>
        <p:scale>
          <a:sx n="96" d="100"/>
          <a:sy n="96" d="100"/>
        </p:scale>
        <p:origin x="72" y="72"/>
      </p:cViewPr>
      <p:guideLst/>
    </p:cSldViewPr>
  </p:slideViewPr>
  <p:outlineViewPr>
    <p:cViewPr>
      <p:scale>
        <a:sx n="33" d="100"/>
        <a:sy n="33" d="100"/>
      </p:scale>
      <p:origin x="0" y="-261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28C44-93C5-4A16-A797-C32C62BEFE4B}" type="datetimeFigureOut">
              <a:rPr lang="en-US" smtClean="0"/>
              <a:t>8/19/2020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162F9-8900-459B-84CD-FE49F37CA1A1}" type="slidenum">
              <a:rPr lang="en-US" smtClean="0"/>
              <a:t>‹#›</a:t>
            </a:fld>
            <a:endParaRPr lang="en-US"/>
          </a:p>
        </p:txBody>
      </p:sp>
    </p:spTree>
    <p:extLst>
      <p:ext uri="{BB962C8B-B14F-4D97-AF65-F5344CB8AC3E}">
        <p14:creationId xmlns:p14="http://schemas.microsoft.com/office/powerpoint/2010/main" val="86300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it’s been quite awhile since we all last got together to talk about the project. I think even then, there were some questions about the terms and methods, and I know that some have popped up over the past few months. So to make sure we’re all on the same page, I thought it’d be most efficient to toss everything into a quick </a:t>
            </a:r>
            <a:r>
              <a:rPr lang="en-US" dirty="0" err="1"/>
              <a:t>powerpoint</a:t>
            </a:r>
            <a:r>
              <a:rPr lang="en-US" dirty="0"/>
              <a:t>. Stop me at any point if you have any questions or want to focus on anything. </a:t>
            </a:r>
          </a:p>
        </p:txBody>
      </p:sp>
      <p:sp>
        <p:nvSpPr>
          <p:cNvPr id="4" name="Slide Number Placeholder 3"/>
          <p:cNvSpPr>
            <a:spLocks noGrp="1"/>
          </p:cNvSpPr>
          <p:nvPr>
            <p:ph type="sldNum" sz="quarter" idx="5"/>
          </p:nvPr>
        </p:nvSpPr>
        <p:spPr/>
        <p:txBody>
          <a:bodyPr/>
          <a:lstStyle/>
          <a:p>
            <a:fld id="{9C1162F9-8900-459B-84CD-FE49F37CA1A1}" type="slidenum">
              <a:rPr lang="en-US" smtClean="0"/>
              <a:t>1</a:t>
            </a:fld>
            <a:endParaRPr lang="en-US"/>
          </a:p>
        </p:txBody>
      </p:sp>
    </p:spTree>
    <p:extLst>
      <p:ext uri="{BB962C8B-B14F-4D97-AF65-F5344CB8AC3E}">
        <p14:creationId xmlns:p14="http://schemas.microsoft.com/office/powerpoint/2010/main" val="3138355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again, correlations are our dependent variable and we expect these to be predicted by age group and for the effect to be moderated by valence pair. </a:t>
            </a:r>
          </a:p>
        </p:txBody>
      </p:sp>
      <p:sp>
        <p:nvSpPr>
          <p:cNvPr id="4" name="Slide Number Placeholder 3"/>
          <p:cNvSpPr>
            <a:spLocks noGrp="1"/>
          </p:cNvSpPr>
          <p:nvPr>
            <p:ph type="sldNum" sz="quarter" idx="5"/>
          </p:nvPr>
        </p:nvSpPr>
        <p:spPr/>
        <p:txBody>
          <a:bodyPr/>
          <a:lstStyle/>
          <a:p>
            <a:fld id="{9C1162F9-8900-459B-84CD-FE49F37CA1A1}" type="slidenum">
              <a:rPr lang="en-US" smtClean="0"/>
              <a:t>10</a:t>
            </a:fld>
            <a:endParaRPr lang="en-US"/>
          </a:p>
        </p:txBody>
      </p:sp>
    </p:spTree>
    <p:extLst>
      <p:ext uri="{BB962C8B-B14F-4D97-AF65-F5344CB8AC3E}">
        <p14:creationId xmlns:p14="http://schemas.microsoft.com/office/powerpoint/2010/main" val="389787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notes about the data. We did have crazy high kurtosis in the activation data prior to correlations being ran. Nothing we can reasonably do about that, I think, since I’m always reticent to transform the data.</a:t>
            </a:r>
          </a:p>
        </p:txBody>
      </p:sp>
      <p:sp>
        <p:nvSpPr>
          <p:cNvPr id="4" name="Slide Number Placeholder 3"/>
          <p:cNvSpPr>
            <a:spLocks noGrp="1"/>
          </p:cNvSpPr>
          <p:nvPr>
            <p:ph type="sldNum" sz="quarter" idx="5"/>
          </p:nvPr>
        </p:nvSpPr>
        <p:spPr/>
        <p:txBody>
          <a:bodyPr/>
          <a:lstStyle/>
          <a:p>
            <a:fld id="{9C1162F9-8900-459B-84CD-FE49F37CA1A1}" type="slidenum">
              <a:rPr lang="en-US" smtClean="0"/>
              <a:t>11</a:t>
            </a:fld>
            <a:endParaRPr lang="en-US"/>
          </a:p>
        </p:txBody>
      </p:sp>
    </p:spTree>
    <p:extLst>
      <p:ext uri="{BB962C8B-B14F-4D97-AF65-F5344CB8AC3E}">
        <p14:creationId xmlns:p14="http://schemas.microsoft.com/office/powerpoint/2010/main" val="355270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correlations were ran, kurtosis was not an issue, but the data for all ROIs was negatively skewed. There were outliers identified, but none were deemed extreme enough to warrant exclusion using the mad median method. </a:t>
            </a:r>
          </a:p>
        </p:txBody>
      </p:sp>
      <p:sp>
        <p:nvSpPr>
          <p:cNvPr id="4" name="Slide Number Placeholder 3"/>
          <p:cNvSpPr>
            <a:spLocks noGrp="1"/>
          </p:cNvSpPr>
          <p:nvPr>
            <p:ph type="sldNum" sz="quarter" idx="5"/>
          </p:nvPr>
        </p:nvSpPr>
        <p:spPr/>
        <p:txBody>
          <a:bodyPr/>
          <a:lstStyle/>
          <a:p>
            <a:fld id="{9C1162F9-8900-459B-84CD-FE49F37CA1A1}" type="slidenum">
              <a:rPr lang="en-US" smtClean="0"/>
              <a:t>12</a:t>
            </a:fld>
            <a:endParaRPr lang="en-US"/>
          </a:p>
        </p:txBody>
      </p:sp>
    </p:spTree>
    <p:extLst>
      <p:ext uri="{BB962C8B-B14F-4D97-AF65-F5344CB8AC3E}">
        <p14:creationId xmlns:p14="http://schemas.microsoft.com/office/powerpoint/2010/main" val="417790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data was reformatted to long form and separated by ROI. </a:t>
            </a:r>
          </a:p>
        </p:txBody>
      </p:sp>
      <p:sp>
        <p:nvSpPr>
          <p:cNvPr id="4" name="Slide Number Placeholder 3"/>
          <p:cNvSpPr>
            <a:spLocks noGrp="1"/>
          </p:cNvSpPr>
          <p:nvPr>
            <p:ph type="sldNum" sz="quarter" idx="5"/>
          </p:nvPr>
        </p:nvSpPr>
        <p:spPr/>
        <p:txBody>
          <a:bodyPr/>
          <a:lstStyle/>
          <a:p>
            <a:fld id="{9C1162F9-8900-459B-84CD-FE49F37CA1A1}" type="slidenum">
              <a:rPr lang="en-US" smtClean="0"/>
              <a:t>13</a:t>
            </a:fld>
            <a:endParaRPr lang="en-US"/>
          </a:p>
        </p:txBody>
      </p:sp>
    </p:spTree>
    <p:extLst>
      <p:ext uri="{BB962C8B-B14F-4D97-AF65-F5344CB8AC3E}">
        <p14:creationId xmlns:p14="http://schemas.microsoft.com/office/powerpoint/2010/main" val="404876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I wanted to establish that their was a relationship between age group and correlations. ||| Running a vanilla linear model, we see that across all ROIs, that seems to be true. </a:t>
            </a:r>
          </a:p>
        </p:txBody>
      </p:sp>
      <p:sp>
        <p:nvSpPr>
          <p:cNvPr id="4" name="Slide Number Placeholder 3"/>
          <p:cNvSpPr>
            <a:spLocks noGrp="1"/>
          </p:cNvSpPr>
          <p:nvPr>
            <p:ph type="sldNum" sz="quarter" idx="5"/>
          </p:nvPr>
        </p:nvSpPr>
        <p:spPr/>
        <p:txBody>
          <a:bodyPr/>
          <a:lstStyle/>
          <a:p>
            <a:fld id="{9C1162F9-8900-459B-84CD-FE49F37CA1A1}" type="slidenum">
              <a:rPr lang="en-US" smtClean="0"/>
              <a:t>20</a:t>
            </a:fld>
            <a:endParaRPr lang="en-US"/>
          </a:p>
        </p:txBody>
      </p:sp>
    </p:spTree>
    <p:extLst>
      <p:ext uri="{BB962C8B-B14F-4D97-AF65-F5344CB8AC3E}">
        <p14:creationId xmlns:p14="http://schemas.microsoft.com/office/powerpoint/2010/main" val="3017241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from the ACC. Adults show lower correlation values than their younger counterparts, possibly suggesting greater variability in how these stimuli are represented.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stage, I would assume that the age group differences are a reflection of like a trajectory variance as we age. The more time passes, the more extraneous factors alter our path, the more our thinking reflects that. As we get more experience, we have more information to pull from when representing valence. </a:t>
            </a:r>
          </a:p>
          <a:p>
            <a:br>
              <a:rPr lang="en-US" dirty="0"/>
            </a:br>
            <a:r>
              <a:rPr lang="en-US" dirty="0"/>
              <a:t>In itself, it’s not that interesting because there’s a lot of factors not accounted for, so…</a:t>
            </a:r>
          </a:p>
        </p:txBody>
      </p:sp>
      <p:sp>
        <p:nvSpPr>
          <p:cNvPr id="4" name="Slide Number Placeholder 3"/>
          <p:cNvSpPr>
            <a:spLocks noGrp="1"/>
          </p:cNvSpPr>
          <p:nvPr>
            <p:ph type="sldNum" sz="quarter" idx="5"/>
          </p:nvPr>
        </p:nvSpPr>
        <p:spPr/>
        <p:txBody>
          <a:bodyPr/>
          <a:lstStyle/>
          <a:p>
            <a:fld id="{9C1162F9-8900-459B-84CD-FE49F37CA1A1}" type="slidenum">
              <a:rPr lang="en-US" smtClean="0"/>
              <a:t>21</a:t>
            </a:fld>
            <a:endParaRPr lang="en-US"/>
          </a:p>
        </p:txBody>
      </p:sp>
    </p:spTree>
    <p:extLst>
      <p:ext uri="{BB962C8B-B14F-4D97-AF65-F5344CB8AC3E}">
        <p14:creationId xmlns:p14="http://schemas.microsoft.com/office/powerpoint/2010/main" val="357677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Valence Pair as well, which in itself, did not alter the effects of age group much, and didn’t offer any additional explanatory power. </a:t>
            </a:r>
          </a:p>
        </p:txBody>
      </p:sp>
      <p:sp>
        <p:nvSpPr>
          <p:cNvPr id="4" name="Slide Number Placeholder 3"/>
          <p:cNvSpPr>
            <a:spLocks noGrp="1"/>
          </p:cNvSpPr>
          <p:nvPr>
            <p:ph type="sldNum" sz="quarter" idx="5"/>
          </p:nvPr>
        </p:nvSpPr>
        <p:spPr/>
        <p:txBody>
          <a:bodyPr/>
          <a:lstStyle/>
          <a:p>
            <a:fld id="{9C1162F9-8900-459B-84CD-FE49F37CA1A1}" type="slidenum">
              <a:rPr lang="en-US" smtClean="0"/>
              <a:t>22</a:t>
            </a:fld>
            <a:endParaRPr lang="en-US"/>
          </a:p>
        </p:txBody>
      </p:sp>
    </p:spTree>
    <p:extLst>
      <p:ext uri="{BB962C8B-B14F-4D97-AF65-F5344CB8AC3E}">
        <p14:creationId xmlns:p14="http://schemas.microsoft.com/office/powerpoint/2010/main" val="119875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move on to interactions, though, we see effects of age group increase a lot. Furthermore, we see notable differences in the ACC, NaCC, and </a:t>
            </a:r>
            <a:r>
              <a:rPr lang="en-US" dirty="0" err="1"/>
              <a:t>vmPFC</a:t>
            </a:r>
            <a:r>
              <a:rPr lang="en-US" dirty="0"/>
              <a:t> between Positive and Negative correlations. </a:t>
            </a:r>
          </a:p>
        </p:txBody>
      </p:sp>
      <p:sp>
        <p:nvSpPr>
          <p:cNvPr id="4" name="Slide Number Placeholder 3"/>
          <p:cNvSpPr>
            <a:spLocks noGrp="1"/>
          </p:cNvSpPr>
          <p:nvPr>
            <p:ph type="sldNum" sz="quarter" idx="5"/>
          </p:nvPr>
        </p:nvSpPr>
        <p:spPr/>
        <p:txBody>
          <a:bodyPr/>
          <a:lstStyle/>
          <a:p>
            <a:fld id="{9C1162F9-8900-459B-84CD-FE49F37CA1A1}" type="slidenum">
              <a:rPr lang="en-US" smtClean="0"/>
              <a:t>23</a:t>
            </a:fld>
            <a:endParaRPr lang="en-US"/>
          </a:p>
        </p:txBody>
      </p:sp>
    </p:spTree>
    <p:extLst>
      <p:ext uri="{BB962C8B-B14F-4D97-AF65-F5344CB8AC3E}">
        <p14:creationId xmlns:p14="http://schemas.microsoft.com/office/powerpoint/2010/main" val="3151717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these models are improvements over the two previous models, judging by adj R squared values. Granted, these models are still very weak overall. </a:t>
            </a:r>
          </a:p>
          <a:p>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24</a:t>
            </a:fld>
            <a:endParaRPr lang="en-US"/>
          </a:p>
        </p:txBody>
      </p:sp>
    </p:spTree>
    <p:extLst>
      <p:ext uri="{BB962C8B-B14F-4D97-AF65-F5344CB8AC3E}">
        <p14:creationId xmlns:p14="http://schemas.microsoft.com/office/powerpoint/2010/main" val="98479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interactions between the valences by ROI. 0 represents child and 1 represents adult as a reminder. We see pretty much across the board </a:t>
            </a:r>
            <a:r>
              <a:rPr lang="en-US" dirty="0" err="1"/>
              <a:t>NegNeg</a:t>
            </a:r>
            <a:r>
              <a:rPr lang="en-US" dirty="0"/>
              <a:t> showing what appears to be a notably different slope than </a:t>
            </a:r>
            <a:r>
              <a:rPr lang="en-US" dirty="0" err="1"/>
              <a:t>pospos</a:t>
            </a:r>
            <a:r>
              <a:rPr lang="en-US" dirty="0"/>
              <a:t>, which is notable when we move on to MLMs. The Amygdala appears to be the odd one out of the bunch.</a:t>
            </a:r>
          </a:p>
        </p:txBody>
      </p:sp>
      <p:sp>
        <p:nvSpPr>
          <p:cNvPr id="4" name="Slide Number Placeholder 3"/>
          <p:cNvSpPr>
            <a:spLocks noGrp="1"/>
          </p:cNvSpPr>
          <p:nvPr>
            <p:ph type="sldNum" sz="quarter" idx="5"/>
          </p:nvPr>
        </p:nvSpPr>
        <p:spPr/>
        <p:txBody>
          <a:bodyPr/>
          <a:lstStyle/>
          <a:p>
            <a:fld id="{9C1162F9-8900-459B-84CD-FE49F37CA1A1}" type="slidenum">
              <a:rPr lang="en-US" smtClean="0"/>
              <a:t>25</a:t>
            </a:fld>
            <a:endParaRPr lang="en-US"/>
          </a:p>
        </p:txBody>
      </p:sp>
    </p:spTree>
    <p:extLst>
      <p:ext uri="{BB962C8B-B14F-4D97-AF65-F5344CB8AC3E}">
        <p14:creationId xmlns:p14="http://schemas.microsoft.com/office/powerpoint/2010/main" val="53827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off with 57 participants that are divided into two groups, 36 children and 21 adults. Age group was our primary predictor. </a:t>
            </a:r>
          </a:p>
        </p:txBody>
      </p:sp>
      <p:sp>
        <p:nvSpPr>
          <p:cNvPr id="4" name="Slide Number Placeholder 3"/>
          <p:cNvSpPr>
            <a:spLocks noGrp="1"/>
          </p:cNvSpPr>
          <p:nvPr>
            <p:ph type="sldNum" sz="quarter" idx="5"/>
          </p:nvPr>
        </p:nvSpPr>
        <p:spPr/>
        <p:txBody>
          <a:bodyPr/>
          <a:lstStyle/>
          <a:p>
            <a:fld id="{9C1162F9-8900-459B-84CD-FE49F37CA1A1}" type="slidenum">
              <a:rPr lang="en-US" smtClean="0"/>
              <a:t>2</a:t>
            </a:fld>
            <a:endParaRPr lang="en-US"/>
          </a:p>
        </p:txBody>
      </p:sp>
    </p:spTree>
    <p:extLst>
      <p:ext uri="{BB962C8B-B14F-4D97-AF65-F5344CB8AC3E}">
        <p14:creationId xmlns:p14="http://schemas.microsoft.com/office/powerpoint/2010/main" val="3942613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for ACC, NaCC, and </a:t>
            </a:r>
            <a:r>
              <a:rPr lang="en-US" dirty="0" err="1"/>
              <a:t>vmPFC</a:t>
            </a:r>
            <a:r>
              <a:rPr lang="en-US" dirty="0"/>
              <a:t> looks pretty similar with </a:t>
            </a:r>
            <a:r>
              <a:rPr lang="en-US" dirty="0" err="1"/>
              <a:t>NegNeg</a:t>
            </a:r>
            <a:r>
              <a:rPr lang="en-US" dirty="0"/>
              <a:t> showing the greatest changes by age group.</a:t>
            </a:r>
          </a:p>
        </p:txBody>
      </p:sp>
      <p:sp>
        <p:nvSpPr>
          <p:cNvPr id="4" name="Slide Number Placeholder 3"/>
          <p:cNvSpPr>
            <a:spLocks noGrp="1"/>
          </p:cNvSpPr>
          <p:nvPr>
            <p:ph type="sldNum" sz="quarter" idx="5"/>
          </p:nvPr>
        </p:nvSpPr>
        <p:spPr/>
        <p:txBody>
          <a:bodyPr/>
          <a:lstStyle/>
          <a:p>
            <a:fld id="{9C1162F9-8900-459B-84CD-FE49F37CA1A1}" type="slidenum">
              <a:rPr lang="en-US" smtClean="0"/>
              <a:t>26</a:t>
            </a:fld>
            <a:endParaRPr lang="en-US"/>
          </a:p>
        </p:txBody>
      </p:sp>
    </p:spTree>
    <p:extLst>
      <p:ext uri="{BB962C8B-B14F-4D97-AF65-F5344CB8AC3E}">
        <p14:creationId xmlns:p14="http://schemas.microsoft.com/office/powerpoint/2010/main" val="402436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the </a:t>
            </a:r>
            <a:r>
              <a:rPr lang="en-US" dirty="0" err="1"/>
              <a:t>vmPFC</a:t>
            </a:r>
            <a:r>
              <a:rPr lang="en-US" dirty="0"/>
              <a:t>, you can see a similar pattern, although, if you pay attention to the confidence intervals, ||| you can se the significant interaction between Pos and Neg comparisons. </a:t>
            </a:r>
            <a:br>
              <a:rPr lang="en-US" dirty="0"/>
            </a:br>
            <a:endParaRPr lang="en-US" dirty="0"/>
          </a:p>
          <a:p>
            <a:r>
              <a:rPr lang="en-US" dirty="0"/>
              <a:t>At this stage, given our adult population is more accurately described as “young adult”, I wonder if this is a reflection of the pre-positivity bias stages. My assumption is that when something looms larger in your awareness, there exists greater variability in how you analyze it. If young adults are prone to place greater focus on the negative than the positive, it might explain this flip. That in conjunction with a lack of sophistication or nuance in how children think of emotion might explain the flip. </a:t>
            </a:r>
          </a:p>
        </p:txBody>
      </p:sp>
      <p:sp>
        <p:nvSpPr>
          <p:cNvPr id="4" name="Slide Number Placeholder 3"/>
          <p:cNvSpPr>
            <a:spLocks noGrp="1"/>
          </p:cNvSpPr>
          <p:nvPr>
            <p:ph type="sldNum" sz="quarter" idx="5"/>
          </p:nvPr>
        </p:nvSpPr>
        <p:spPr/>
        <p:txBody>
          <a:bodyPr/>
          <a:lstStyle/>
          <a:p>
            <a:fld id="{9C1162F9-8900-459B-84CD-FE49F37CA1A1}" type="slidenum">
              <a:rPr lang="en-US" smtClean="0"/>
              <a:t>28</a:t>
            </a:fld>
            <a:endParaRPr lang="en-US"/>
          </a:p>
        </p:txBody>
      </p:sp>
    </p:spTree>
    <p:extLst>
      <p:ext uri="{BB962C8B-B14F-4D97-AF65-F5344CB8AC3E}">
        <p14:creationId xmlns:p14="http://schemas.microsoft.com/office/powerpoint/2010/main" val="553382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the ACC, AMY, and </a:t>
            </a:r>
            <a:r>
              <a:rPr lang="en-US" dirty="0" err="1"/>
              <a:t>NaCC</a:t>
            </a:r>
            <a:r>
              <a:rPr lang="en-US" dirty="0"/>
              <a:t> fail to show significant interactions, making a moderation test a bad move in those cases. When I tested moderation for the </a:t>
            </a:r>
            <a:r>
              <a:rPr lang="en-US" dirty="0" err="1"/>
              <a:t>vmPFC</a:t>
            </a:r>
            <a:r>
              <a:rPr lang="en-US" dirty="0"/>
              <a:t> using a simple slopes analysis, thought: </a:t>
            </a:r>
          </a:p>
          <a:p>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29</a:t>
            </a:fld>
            <a:endParaRPr lang="en-US"/>
          </a:p>
        </p:txBody>
      </p:sp>
    </p:spTree>
    <p:extLst>
      <p:ext uri="{BB962C8B-B14F-4D97-AF65-F5344CB8AC3E}">
        <p14:creationId xmlns:p14="http://schemas.microsoft.com/office/powerpoint/2010/main" val="255435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further supported the idea that valence moderates the relationship between age group and valence similarity. </a:t>
            </a:r>
          </a:p>
        </p:txBody>
      </p:sp>
      <p:sp>
        <p:nvSpPr>
          <p:cNvPr id="4" name="Slide Number Placeholder 3"/>
          <p:cNvSpPr>
            <a:spLocks noGrp="1"/>
          </p:cNvSpPr>
          <p:nvPr>
            <p:ph type="sldNum" sz="quarter" idx="5"/>
          </p:nvPr>
        </p:nvSpPr>
        <p:spPr/>
        <p:txBody>
          <a:bodyPr/>
          <a:lstStyle/>
          <a:p>
            <a:fld id="{9C1162F9-8900-459B-84CD-FE49F37CA1A1}" type="slidenum">
              <a:rPr lang="en-US" smtClean="0"/>
              <a:t>30</a:t>
            </a:fld>
            <a:endParaRPr lang="en-US"/>
          </a:p>
        </p:txBody>
      </p:sp>
    </p:spTree>
    <p:extLst>
      <p:ext uri="{BB962C8B-B14F-4D97-AF65-F5344CB8AC3E}">
        <p14:creationId xmlns:p14="http://schemas.microsoft.com/office/powerpoint/2010/main" val="4149580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some nice little bar graphs illustrating the effects of age and valence . Again you can see in the ACC, AMY and NaCC some pretty mixed results, while the </a:t>
            </a:r>
            <a:r>
              <a:rPr lang="en-US" dirty="0" err="1"/>
              <a:t>vmPFC</a:t>
            </a:r>
            <a:r>
              <a:rPr lang="en-US" dirty="0"/>
              <a:t> shows a much cleaner story. </a:t>
            </a:r>
          </a:p>
        </p:txBody>
      </p:sp>
      <p:sp>
        <p:nvSpPr>
          <p:cNvPr id="4" name="Slide Number Placeholder 3"/>
          <p:cNvSpPr>
            <a:spLocks noGrp="1"/>
          </p:cNvSpPr>
          <p:nvPr>
            <p:ph type="sldNum" sz="quarter" idx="5"/>
          </p:nvPr>
        </p:nvSpPr>
        <p:spPr/>
        <p:txBody>
          <a:bodyPr/>
          <a:lstStyle/>
          <a:p>
            <a:fld id="{9C1162F9-8900-459B-84CD-FE49F37CA1A1}" type="slidenum">
              <a:rPr lang="en-US" smtClean="0"/>
              <a:t>31</a:t>
            </a:fld>
            <a:endParaRPr lang="en-US"/>
          </a:p>
        </p:txBody>
      </p:sp>
    </p:spTree>
    <p:extLst>
      <p:ext uri="{BB962C8B-B14F-4D97-AF65-F5344CB8AC3E}">
        <p14:creationId xmlns:p14="http://schemas.microsoft.com/office/powerpoint/2010/main" val="265570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Age groups show differences, but will they stand up when we account for individual differences. </a:t>
            </a:r>
          </a:p>
        </p:txBody>
      </p:sp>
      <p:sp>
        <p:nvSpPr>
          <p:cNvPr id="4" name="Slide Number Placeholder 3"/>
          <p:cNvSpPr>
            <a:spLocks noGrp="1"/>
          </p:cNvSpPr>
          <p:nvPr>
            <p:ph type="sldNum" sz="quarter" idx="5"/>
          </p:nvPr>
        </p:nvSpPr>
        <p:spPr/>
        <p:txBody>
          <a:bodyPr/>
          <a:lstStyle/>
          <a:p>
            <a:fld id="{9C1162F9-8900-459B-84CD-FE49F37CA1A1}" type="slidenum">
              <a:rPr lang="en-US" smtClean="0"/>
              <a:t>32</a:t>
            </a:fld>
            <a:endParaRPr lang="en-US"/>
          </a:p>
        </p:txBody>
      </p:sp>
    </p:spTree>
    <p:extLst>
      <p:ext uri="{BB962C8B-B14F-4D97-AF65-F5344CB8AC3E}">
        <p14:creationId xmlns:p14="http://schemas.microsoft.com/office/powerpoint/2010/main" val="243204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broke the MLMs sort of into three stages. The first stage was just looking as Age as a fixed effect and Participant as a random effect. Then, because I expected that not everyone would emotionally categorize those clips the same, I would bring in valence as a random slope by participant. Finally, I would build a model accounting for the interaction between age and valence. </a:t>
            </a:r>
          </a:p>
        </p:txBody>
      </p:sp>
      <p:sp>
        <p:nvSpPr>
          <p:cNvPr id="4" name="Slide Number Placeholder 3"/>
          <p:cNvSpPr>
            <a:spLocks noGrp="1"/>
          </p:cNvSpPr>
          <p:nvPr>
            <p:ph type="sldNum" sz="quarter" idx="5"/>
          </p:nvPr>
        </p:nvSpPr>
        <p:spPr/>
        <p:txBody>
          <a:bodyPr/>
          <a:lstStyle/>
          <a:p>
            <a:fld id="{9C1162F9-8900-459B-84CD-FE49F37CA1A1}" type="slidenum">
              <a:rPr lang="en-US" smtClean="0"/>
              <a:t>33</a:t>
            </a:fld>
            <a:endParaRPr lang="en-US"/>
          </a:p>
        </p:txBody>
      </p:sp>
    </p:spTree>
    <p:extLst>
      <p:ext uri="{BB962C8B-B14F-4D97-AF65-F5344CB8AC3E}">
        <p14:creationId xmlns:p14="http://schemas.microsoft.com/office/powerpoint/2010/main" val="3319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issue, we do have the minor issues of sample sizes, the kurtosis and negative skew, and, what I hadn’t mentioned earlier: power. I ran a post-hoc power analysis and found that, assuming our effect sizes are true, we may be underpowered to measure them. Even in the best case scenario, the </a:t>
            </a:r>
            <a:r>
              <a:rPr lang="en-US" dirty="0" err="1"/>
              <a:t>vmPFC</a:t>
            </a:r>
            <a:r>
              <a:rPr lang="en-US" dirty="0"/>
              <a:t>, we’re well shy of the typical 80% to measure both age effects and valence effects. </a:t>
            </a:r>
          </a:p>
        </p:txBody>
      </p:sp>
      <p:sp>
        <p:nvSpPr>
          <p:cNvPr id="4" name="Slide Number Placeholder 3"/>
          <p:cNvSpPr>
            <a:spLocks noGrp="1"/>
          </p:cNvSpPr>
          <p:nvPr>
            <p:ph type="sldNum" sz="quarter" idx="5"/>
          </p:nvPr>
        </p:nvSpPr>
        <p:spPr/>
        <p:txBody>
          <a:bodyPr/>
          <a:lstStyle/>
          <a:p>
            <a:fld id="{9C1162F9-8900-459B-84CD-FE49F37CA1A1}" type="slidenum">
              <a:rPr lang="en-US" smtClean="0"/>
              <a:t>34</a:t>
            </a:fld>
            <a:endParaRPr lang="en-US"/>
          </a:p>
        </p:txBody>
      </p:sp>
    </p:spTree>
    <p:extLst>
      <p:ext uri="{BB962C8B-B14F-4D97-AF65-F5344CB8AC3E}">
        <p14:creationId xmlns:p14="http://schemas.microsoft.com/office/powerpoint/2010/main" val="2014413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moment I added individual differences to the models, though, the ACC, AMY and NaCC packed their bags and went home. It pretty much sucked up all the variance we previously saw. ||| If we eyeball the estimates and standard errors for the top three models, we can see how close the estimates for adults and kids are.  As a reminder kids are our reference group. </a:t>
            </a:r>
            <a:br>
              <a:rPr lang="en-US" dirty="0"/>
            </a:br>
            <a:br>
              <a:rPr lang="en-US" dirty="0"/>
            </a:br>
            <a:r>
              <a:rPr lang="en-US" dirty="0"/>
              <a:t>That being said, the </a:t>
            </a:r>
            <a:r>
              <a:rPr lang="en-US" dirty="0" err="1"/>
              <a:t>vmPFC</a:t>
            </a:r>
            <a:r>
              <a:rPr lang="en-US" dirty="0"/>
              <a:t> made it through the first trial by the skin of its teeth with a 0.04 significance rating. We can also see that the average r value for kids was a .3 while adults dropped down to a .22. </a:t>
            </a:r>
          </a:p>
        </p:txBody>
      </p:sp>
      <p:sp>
        <p:nvSpPr>
          <p:cNvPr id="4" name="Slide Number Placeholder 3"/>
          <p:cNvSpPr>
            <a:spLocks noGrp="1"/>
          </p:cNvSpPr>
          <p:nvPr>
            <p:ph type="sldNum" sz="quarter" idx="5"/>
          </p:nvPr>
        </p:nvSpPr>
        <p:spPr/>
        <p:txBody>
          <a:bodyPr/>
          <a:lstStyle/>
          <a:p>
            <a:fld id="{9C1162F9-8900-459B-84CD-FE49F37CA1A1}" type="slidenum">
              <a:rPr lang="en-US" smtClean="0"/>
              <a:t>35</a:t>
            </a:fld>
            <a:endParaRPr lang="en-US"/>
          </a:p>
        </p:txBody>
      </p:sp>
    </p:spTree>
    <p:extLst>
      <p:ext uri="{BB962C8B-B14F-4D97-AF65-F5344CB8AC3E}">
        <p14:creationId xmlns:p14="http://schemas.microsoft.com/office/powerpoint/2010/main" val="1943517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moved on to adding valence as a random slope, we ran into an issue. Across the board, models either failed to converge or we ran into a singularity issue, where the random effect of Negative comparisons correlated with Positive comparisons at a rate of nearly 1 to 1. ||| I guess that means its kind of good news that there wasn’t a ton of variability across participants in how they were implicitly categorizing these stimuli. On the screen is just an example from the ACC, where I circled the correlations we got back. </a:t>
            </a:r>
          </a:p>
        </p:txBody>
      </p:sp>
      <p:sp>
        <p:nvSpPr>
          <p:cNvPr id="4" name="Slide Number Placeholder 3"/>
          <p:cNvSpPr>
            <a:spLocks noGrp="1"/>
          </p:cNvSpPr>
          <p:nvPr>
            <p:ph type="sldNum" sz="quarter" idx="5"/>
          </p:nvPr>
        </p:nvSpPr>
        <p:spPr/>
        <p:txBody>
          <a:bodyPr/>
          <a:lstStyle/>
          <a:p>
            <a:fld id="{9C1162F9-8900-459B-84CD-FE49F37CA1A1}" type="slidenum">
              <a:rPr lang="en-US" smtClean="0"/>
              <a:t>36</a:t>
            </a:fld>
            <a:endParaRPr lang="en-US"/>
          </a:p>
        </p:txBody>
      </p:sp>
    </p:spTree>
    <p:extLst>
      <p:ext uri="{BB962C8B-B14F-4D97-AF65-F5344CB8AC3E}">
        <p14:creationId xmlns:p14="http://schemas.microsoft.com/office/powerpoint/2010/main" val="198164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all participants watch clips from 8 different movies.</a:t>
            </a:r>
          </a:p>
        </p:txBody>
      </p:sp>
      <p:sp>
        <p:nvSpPr>
          <p:cNvPr id="4" name="Slide Number Placeholder 3"/>
          <p:cNvSpPr>
            <a:spLocks noGrp="1"/>
          </p:cNvSpPr>
          <p:nvPr>
            <p:ph type="sldNum" sz="quarter" idx="5"/>
          </p:nvPr>
        </p:nvSpPr>
        <p:spPr/>
        <p:txBody>
          <a:bodyPr/>
          <a:lstStyle/>
          <a:p>
            <a:fld id="{9C1162F9-8900-459B-84CD-FE49F37CA1A1}" type="slidenum">
              <a:rPr lang="en-US" smtClean="0"/>
              <a:t>3</a:t>
            </a:fld>
            <a:endParaRPr lang="en-US"/>
          </a:p>
        </p:txBody>
      </p:sp>
    </p:spTree>
    <p:extLst>
      <p:ext uri="{BB962C8B-B14F-4D97-AF65-F5344CB8AC3E}">
        <p14:creationId xmlns:p14="http://schemas.microsoft.com/office/powerpoint/2010/main" val="19277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37</a:t>
            </a:fld>
            <a:endParaRPr lang="en-US"/>
          </a:p>
        </p:txBody>
      </p:sp>
    </p:spTree>
    <p:extLst>
      <p:ext uri="{BB962C8B-B14F-4D97-AF65-F5344CB8AC3E}">
        <p14:creationId xmlns:p14="http://schemas.microsoft.com/office/powerpoint/2010/main" val="210563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when we moved on to interactions, the ACC, AMY, and NaCC disappointed us by failing to outperform the null models. The </a:t>
            </a:r>
            <a:r>
              <a:rPr lang="en-US" dirty="0" err="1"/>
              <a:t>vmPFC</a:t>
            </a:r>
            <a:r>
              <a:rPr lang="en-US" dirty="0"/>
              <a:t> on the other hand, showed some promise and out performed earlier models in an ANOVA</a:t>
            </a:r>
          </a:p>
        </p:txBody>
      </p:sp>
      <p:sp>
        <p:nvSpPr>
          <p:cNvPr id="4" name="Slide Number Placeholder 3"/>
          <p:cNvSpPr>
            <a:spLocks noGrp="1"/>
          </p:cNvSpPr>
          <p:nvPr>
            <p:ph type="sldNum" sz="quarter" idx="5"/>
          </p:nvPr>
        </p:nvSpPr>
        <p:spPr/>
        <p:txBody>
          <a:bodyPr/>
          <a:lstStyle/>
          <a:p>
            <a:fld id="{9C1162F9-8900-459B-84CD-FE49F37CA1A1}" type="slidenum">
              <a:rPr lang="en-US" smtClean="0"/>
              <a:t>38</a:t>
            </a:fld>
            <a:endParaRPr lang="en-US"/>
          </a:p>
        </p:txBody>
      </p:sp>
    </p:spTree>
    <p:extLst>
      <p:ext uri="{BB962C8B-B14F-4D97-AF65-F5344CB8AC3E}">
        <p14:creationId xmlns:p14="http://schemas.microsoft.com/office/powerpoint/2010/main" val="2532046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charted all of the BIC outputs to illustrate model fit. For those unfamiliar, R will give us two measurements of model fit, AIC and BIC. They prioritize different information. The idea for both of them is that the lower the result, the better the model fits the data. You can see our models in the legends. They are the same for all charts. You might also note a similar trend for all of them. Allowing valence to vary randomly notably improved our models in almost every case, except perhaps the amygdala. The AIC  bears out roughly the same details. Ultimately, in each case, our best model does not include an age interaction, but allows valence to vary randomly. </a:t>
            </a:r>
          </a:p>
        </p:txBody>
      </p:sp>
      <p:sp>
        <p:nvSpPr>
          <p:cNvPr id="4" name="Slide Number Placeholder 3"/>
          <p:cNvSpPr>
            <a:spLocks noGrp="1"/>
          </p:cNvSpPr>
          <p:nvPr>
            <p:ph type="sldNum" sz="quarter" idx="5"/>
          </p:nvPr>
        </p:nvSpPr>
        <p:spPr/>
        <p:txBody>
          <a:bodyPr/>
          <a:lstStyle/>
          <a:p>
            <a:fld id="{9C1162F9-8900-459B-84CD-FE49F37CA1A1}" type="slidenum">
              <a:rPr lang="en-US" smtClean="0"/>
              <a:t>39</a:t>
            </a:fld>
            <a:endParaRPr lang="en-US"/>
          </a:p>
        </p:txBody>
      </p:sp>
    </p:spTree>
    <p:extLst>
      <p:ext uri="{BB962C8B-B14F-4D97-AF65-F5344CB8AC3E}">
        <p14:creationId xmlns:p14="http://schemas.microsoft.com/office/powerpoint/2010/main" val="2477748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include models that don’t include age at all, they seem to be the best fitting models across the board. </a:t>
            </a:r>
          </a:p>
        </p:txBody>
      </p:sp>
      <p:sp>
        <p:nvSpPr>
          <p:cNvPr id="4" name="Slide Number Placeholder 3"/>
          <p:cNvSpPr>
            <a:spLocks noGrp="1"/>
          </p:cNvSpPr>
          <p:nvPr>
            <p:ph type="sldNum" sz="quarter" idx="5"/>
          </p:nvPr>
        </p:nvSpPr>
        <p:spPr/>
        <p:txBody>
          <a:bodyPr/>
          <a:lstStyle/>
          <a:p>
            <a:fld id="{9C1162F9-8900-459B-84CD-FE49F37CA1A1}" type="slidenum">
              <a:rPr lang="en-US" smtClean="0"/>
              <a:t>40</a:t>
            </a:fld>
            <a:endParaRPr lang="en-US"/>
          </a:p>
        </p:txBody>
      </p:sp>
    </p:spTree>
    <p:extLst>
      <p:ext uri="{BB962C8B-B14F-4D97-AF65-F5344CB8AC3E}">
        <p14:creationId xmlns:p14="http://schemas.microsoft.com/office/powerpoint/2010/main" val="3438742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I wanted to establish that their was a relationship between age group and correlations. ||| Running a vanilla linear model, we see that across all ROIs, that seems to be true. </a:t>
            </a:r>
          </a:p>
        </p:txBody>
      </p:sp>
      <p:sp>
        <p:nvSpPr>
          <p:cNvPr id="4" name="Slide Number Placeholder 3"/>
          <p:cNvSpPr>
            <a:spLocks noGrp="1"/>
          </p:cNvSpPr>
          <p:nvPr>
            <p:ph type="sldNum" sz="quarter" idx="5"/>
          </p:nvPr>
        </p:nvSpPr>
        <p:spPr/>
        <p:txBody>
          <a:bodyPr/>
          <a:lstStyle/>
          <a:p>
            <a:fld id="{9C1162F9-8900-459B-84CD-FE49F37CA1A1}" type="slidenum">
              <a:rPr lang="en-US" smtClean="0"/>
              <a:t>45</a:t>
            </a:fld>
            <a:endParaRPr lang="en-US"/>
          </a:p>
        </p:txBody>
      </p:sp>
    </p:spTree>
    <p:extLst>
      <p:ext uri="{BB962C8B-B14F-4D97-AF65-F5344CB8AC3E}">
        <p14:creationId xmlns:p14="http://schemas.microsoft.com/office/powerpoint/2010/main" val="1431773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Valence Pair as well, which in itself, did not alter the effects of age group much, and didn’t offer any additional explanatory power. </a:t>
            </a:r>
          </a:p>
        </p:txBody>
      </p:sp>
      <p:sp>
        <p:nvSpPr>
          <p:cNvPr id="4" name="Slide Number Placeholder 3"/>
          <p:cNvSpPr>
            <a:spLocks noGrp="1"/>
          </p:cNvSpPr>
          <p:nvPr>
            <p:ph type="sldNum" sz="quarter" idx="5"/>
          </p:nvPr>
        </p:nvSpPr>
        <p:spPr/>
        <p:txBody>
          <a:bodyPr/>
          <a:lstStyle/>
          <a:p>
            <a:fld id="{9C1162F9-8900-459B-84CD-FE49F37CA1A1}" type="slidenum">
              <a:rPr lang="en-US" smtClean="0"/>
              <a:t>46</a:t>
            </a:fld>
            <a:endParaRPr lang="en-US"/>
          </a:p>
        </p:txBody>
      </p:sp>
    </p:spTree>
    <p:extLst>
      <p:ext uri="{BB962C8B-B14F-4D97-AF65-F5344CB8AC3E}">
        <p14:creationId xmlns:p14="http://schemas.microsoft.com/office/powerpoint/2010/main" val="310207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move on to interactions, though, we see effects of age group increase a lot. Furthermore, we see notable differences in the ACC, NaCC, and </a:t>
            </a:r>
            <a:r>
              <a:rPr lang="en-US" dirty="0" err="1"/>
              <a:t>vmPFC</a:t>
            </a:r>
            <a:r>
              <a:rPr lang="en-US" dirty="0"/>
              <a:t> between Positive and Negative correlations. </a:t>
            </a:r>
          </a:p>
        </p:txBody>
      </p:sp>
      <p:sp>
        <p:nvSpPr>
          <p:cNvPr id="4" name="Slide Number Placeholder 3"/>
          <p:cNvSpPr>
            <a:spLocks noGrp="1"/>
          </p:cNvSpPr>
          <p:nvPr>
            <p:ph type="sldNum" sz="quarter" idx="5"/>
          </p:nvPr>
        </p:nvSpPr>
        <p:spPr/>
        <p:txBody>
          <a:bodyPr/>
          <a:lstStyle/>
          <a:p>
            <a:fld id="{9C1162F9-8900-459B-84CD-FE49F37CA1A1}" type="slidenum">
              <a:rPr lang="en-US" smtClean="0"/>
              <a:t>48</a:t>
            </a:fld>
            <a:endParaRPr lang="en-US"/>
          </a:p>
        </p:txBody>
      </p:sp>
    </p:spTree>
    <p:extLst>
      <p:ext uri="{BB962C8B-B14F-4D97-AF65-F5344CB8AC3E}">
        <p14:creationId xmlns:p14="http://schemas.microsoft.com/office/powerpoint/2010/main" val="727184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these models are improvements over the two previous models, judging by adj R squared values. Granted, these models are still very weak overall. </a:t>
            </a:r>
          </a:p>
        </p:txBody>
      </p:sp>
      <p:sp>
        <p:nvSpPr>
          <p:cNvPr id="4" name="Slide Number Placeholder 3"/>
          <p:cNvSpPr>
            <a:spLocks noGrp="1"/>
          </p:cNvSpPr>
          <p:nvPr>
            <p:ph type="sldNum" sz="quarter" idx="5"/>
          </p:nvPr>
        </p:nvSpPr>
        <p:spPr/>
        <p:txBody>
          <a:bodyPr/>
          <a:lstStyle/>
          <a:p>
            <a:fld id="{9C1162F9-8900-459B-84CD-FE49F37CA1A1}" type="slidenum">
              <a:rPr lang="en-US" smtClean="0"/>
              <a:t>49</a:t>
            </a:fld>
            <a:endParaRPr lang="en-US"/>
          </a:p>
        </p:txBody>
      </p:sp>
    </p:spTree>
    <p:extLst>
      <p:ext uri="{BB962C8B-B14F-4D97-AF65-F5344CB8AC3E}">
        <p14:creationId xmlns:p14="http://schemas.microsoft.com/office/powerpoint/2010/main" val="2830684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interactions between the valences by ROI. 0 represents child and 1 represents adult as a reminder. We see pretty much across the board </a:t>
            </a:r>
            <a:r>
              <a:rPr lang="en-US" dirty="0" err="1"/>
              <a:t>NegNeg</a:t>
            </a:r>
            <a:r>
              <a:rPr lang="en-US" dirty="0"/>
              <a:t> showing what appears to be a notably different slope than the other valences, which is notable when we move on to MLMs. The Amygdala appears to be the odd one out of the bunch, though, as it seems that Mixed valence stimuli correlations do not interact and are generally more similar than congruent valence pairs.</a:t>
            </a:r>
          </a:p>
        </p:txBody>
      </p:sp>
      <p:sp>
        <p:nvSpPr>
          <p:cNvPr id="4" name="Slide Number Placeholder 3"/>
          <p:cNvSpPr>
            <a:spLocks noGrp="1"/>
          </p:cNvSpPr>
          <p:nvPr>
            <p:ph type="sldNum" sz="quarter" idx="5"/>
          </p:nvPr>
        </p:nvSpPr>
        <p:spPr/>
        <p:txBody>
          <a:bodyPr/>
          <a:lstStyle/>
          <a:p>
            <a:fld id="{9C1162F9-8900-459B-84CD-FE49F37CA1A1}" type="slidenum">
              <a:rPr lang="en-US" smtClean="0"/>
              <a:t>50</a:t>
            </a:fld>
            <a:endParaRPr lang="en-US"/>
          </a:p>
        </p:txBody>
      </p:sp>
    </p:spTree>
    <p:extLst>
      <p:ext uri="{BB962C8B-B14F-4D97-AF65-F5344CB8AC3E}">
        <p14:creationId xmlns:p14="http://schemas.microsoft.com/office/powerpoint/2010/main" val="387122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for ACC, NaCC, and </a:t>
            </a:r>
            <a:r>
              <a:rPr lang="en-US" dirty="0" err="1"/>
              <a:t>vmPFC</a:t>
            </a:r>
            <a:r>
              <a:rPr lang="en-US" dirty="0"/>
              <a:t> looks pretty similar with </a:t>
            </a:r>
            <a:r>
              <a:rPr lang="en-US" dirty="0" err="1"/>
              <a:t>NegNeg</a:t>
            </a:r>
            <a:r>
              <a:rPr lang="en-US" dirty="0"/>
              <a:t> showing the gravest changes by age group.</a:t>
            </a:r>
          </a:p>
        </p:txBody>
      </p:sp>
      <p:sp>
        <p:nvSpPr>
          <p:cNvPr id="4" name="Slide Number Placeholder 3"/>
          <p:cNvSpPr>
            <a:spLocks noGrp="1"/>
          </p:cNvSpPr>
          <p:nvPr>
            <p:ph type="sldNum" sz="quarter" idx="5"/>
          </p:nvPr>
        </p:nvSpPr>
        <p:spPr/>
        <p:txBody>
          <a:bodyPr/>
          <a:lstStyle/>
          <a:p>
            <a:fld id="{9C1162F9-8900-459B-84CD-FE49F37CA1A1}" type="slidenum">
              <a:rPr lang="en-US" smtClean="0"/>
              <a:t>51</a:t>
            </a:fld>
            <a:endParaRPr lang="en-US"/>
          </a:p>
        </p:txBody>
      </p:sp>
    </p:spTree>
    <p:extLst>
      <p:ext uri="{BB962C8B-B14F-4D97-AF65-F5344CB8AC3E}">
        <p14:creationId xmlns:p14="http://schemas.microsoft.com/office/powerpoint/2010/main" val="1274813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movie provided one negative and one positively valenced clips. Clips were randomly ordered into three different conditions and participants were randomly assigned to a condition. </a:t>
            </a:r>
          </a:p>
        </p:txBody>
      </p:sp>
      <p:sp>
        <p:nvSpPr>
          <p:cNvPr id="4" name="Slide Number Placeholder 3"/>
          <p:cNvSpPr>
            <a:spLocks noGrp="1"/>
          </p:cNvSpPr>
          <p:nvPr>
            <p:ph type="sldNum" sz="quarter" idx="5"/>
          </p:nvPr>
        </p:nvSpPr>
        <p:spPr/>
        <p:txBody>
          <a:bodyPr/>
          <a:lstStyle/>
          <a:p>
            <a:fld id="{9C1162F9-8900-459B-84CD-FE49F37CA1A1}" type="slidenum">
              <a:rPr lang="en-US" smtClean="0"/>
              <a:t>4</a:t>
            </a:fld>
            <a:endParaRPr lang="en-US"/>
          </a:p>
        </p:txBody>
      </p:sp>
    </p:spTree>
    <p:extLst>
      <p:ext uri="{BB962C8B-B14F-4D97-AF65-F5344CB8AC3E}">
        <p14:creationId xmlns:p14="http://schemas.microsoft.com/office/powerpoint/2010/main" val="2294278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the </a:t>
            </a:r>
            <a:r>
              <a:rPr lang="en-US" dirty="0" err="1"/>
              <a:t>vmPFC</a:t>
            </a:r>
            <a:r>
              <a:rPr lang="en-US" dirty="0"/>
              <a:t>, you can see a similar pattern, although, if you pay attention to the confidence intervals, ||| you can se the significant interaction between Pos and Neg comparisons. </a:t>
            </a:r>
            <a:br>
              <a:rPr lang="en-US" dirty="0"/>
            </a:br>
            <a:endParaRPr lang="en-US" dirty="0"/>
          </a:p>
          <a:p>
            <a:r>
              <a:rPr lang="en-US" dirty="0"/>
              <a:t>At this stage, given our adult population is more accurately described as “young adult”, I wonder if this is a reflection of the pre-positivity bias stages. My assumption is that when something looms larger in your awareness, there exists greater variability in how you analyze it. If young adults are prone to place greater focus on the negative than the positive, it might explain this flip. That in conjunction with a lack of sophistication or nuance in how children think of emotion might explain the flip. </a:t>
            </a:r>
          </a:p>
        </p:txBody>
      </p:sp>
      <p:sp>
        <p:nvSpPr>
          <p:cNvPr id="4" name="Slide Number Placeholder 3"/>
          <p:cNvSpPr>
            <a:spLocks noGrp="1"/>
          </p:cNvSpPr>
          <p:nvPr>
            <p:ph type="sldNum" sz="quarter" idx="5"/>
          </p:nvPr>
        </p:nvSpPr>
        <p:spPr/>
        <p:txBody>
          <a:bodyPr/>
          <a:lstStyle/>
          <a:p>
            <a:fld id="{9C1162F9-8900-459B-84CD-FE49F37CA1A1}" type="slidenum">
              <a:rPr lang="en-US" smtClean="0"/>
              <a:t>53</a:t>
            </a:fld>
            <a:endParaRPr lang="en-US"/>
          </a:p>
        </p:txBody>
      </p:sp>
    </p:spTree>
    <p:extLst>
      <p:ext uri="{BB962C8B-B14F-4D97-AF65-F5344CB8AC3E}">
        <p14:creationId xmlns:p14="http://schemas.microsoft.com/office/powerpoint/2010/main" val="3316880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the ACC, AMY, and </a:t>
            </a:r>
            <a:r>
              <a:rPr lang="en-US" dirty="0" err="1"/>
              <a:t>NaCC</a:t>
            </a:r>
            <a:r>
              <a:rPr lang="en-US" dirty="0"/>
              <a:t> fail to show significant interactions, making a moderation test a bad move in those cases. When I tested moderation for the </a:t>
            </a:r>
            <a:r>
              <a:rPr lang="en-US" dirty="0" err="1"/>
              <a:t>vmPFC</a:t>
            </a:r>
            <a:r>
              <a:rPr lang="en-US" dirty="0"/>
              <a:t> using a simple slopes analysis, thought: </a:t>
            </a:r>
          </a:p>
          <a:p>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54</a:t>
            </a:fld>
            <a:endParaRPr lang="en-US"/>
          </a:p>
        </p:txBody>
      </p:sp>
    </p:spTree>
    <p:extLst>
      <p:ext uri="{BB962C8B-B14F-4D97-AF65-F5344CB8AC3E}">
        <p14:creationId xmlns:p14="http://schemas.microsoft.com/office/powerpoint/2010/main" val="3271372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further supported the idea that valence moderates the relationship between age group and valence similarity. </a:t>
            </a:r>
          </a:p>
        </p:txBody>
      </p:sp>
      <p:sp>
        <p:nvSpPr>
          <p:cNvPr id="4" name="Slide Number Placeholder 3"/>
          <p:cNvSpPr>
            <a:spLocks noGrp="1"/>
          </p:cNvSpPr>
          <p:nvPr>
            <p:ph type="sldNum" sz="quarter" idx="5"/>
          </p:nvPr>
        </p:nvSpPr>
        <p:spPr/>
        <p:txBody>
          <a:bodyPr/>
          <a:lstStyle/>
          <a:p>
            <a:fld id="{9C1162F9-8900-459B-84CD-FE49F37CA1A1}" type="slidenum">
              <a:rPr lang="en-US" smtClean="0"/>
              <a:t>55</a:t>
            </a:fld>
            <a:endParaRPr lang="en-US"/>
          </a:p>
        </p:txBody>
      </p:sp>
    </p:spTree>
    <p:extLst>
      <p:ext uri="{BB962C8B-B14F-4D97-AF65-F5344CB8AC3E}">
        <p14:creationId xmlns:p14="http://schemas.microsoft.com/office/powerpoint/2010/main" val="311505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some nice little bar graphs illustrating the effects of age and valence . Again you can see in the ACC, AMY and NaCC some pretty mixed results, while the </a:t>
            </a:r>
            <a:r>
              <a:rPr lang="en-US" dirty="0" err="1"/>
              <a:t>vmPFC</a:t>
            </a:r>
            <a:r>
              <a:rPr lang="en-US" dirty="0"/>
              <a:t> shows a much cleaner story. </a:t>
            </a:r>
          </a:p>
        </p:txBody>
      </p:sp>
      <p:sp>
        <p:nvSpPr>
          <p:cNvPr id="4" name="Slide Number Placeholder 3"/>
          <p:cNvSpPr>
            <a:spLocks noGrp="1"/>
          </p:cNvSpPr>
          <p:nvPr>
            <p:ph type="sldNum" sz="quarter" idx="5"/>
          </p:nvPr>
        </p:nvSpPr>
        <p:spPr/>
        <p:txBody>
          <a:bodyPr/>
          <a:lstStyle/>
          <a:p>
            <a:fld id="{9C1162F9-8900-459B-84CD-FE49F37CA1A1}" type="slidenum">
              <a:rPr lang="en-US" smtClean="0"/>
              <a:t>56</a:t>
            </a:fld>
            <a:endParaRPr lang="en-US"/>
          </a:p>
        </p:txBody>
      </p:sp>
    </p:spTree>
    <p:extLst>
      <p:ext uri="{BB962C8B-B14F-4D97-AF65-F5344CB8AC3E}">
        <p14:creationId xmlns:p14="http://schemas.microsoft.com/office/powerpoint/2010/main" val="3119175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when we moved on to interactions, the ACC, AMY, and NaCC disappointed us by failing to outperform the null models. The </a:t>
            </a:r>
            <a:r>
              <a:rPr lang="en-US" dirty="0" err="1"/>
              <a:t>vmPFC</a:t>
            </a:r>
            <a:r>
              <a:rPr lang="en-US" dirty="0"/>
              <a:t> on the other hand, showed some promise and out performed earlier models in an ANOVA</a:t>
            </a:r>
          </a:p>
        </p:txBody>
      </p:sp>
      <p:sp>
        <p:nvSpPr>
          <p:cNvPr id="4" name="Slide Number Placeholder 3"/>
          <p:cNvSpPr>
            <a:spLocks noGrp="1"/>
          </p:cNvSpPr>
          <p:nvPr>
            <p:ph type="sldNum" sz="quarter" idx="5"/>
          </p:nvPr>
        </p:nvSpPr>
        <p:spPr/>
        <p:txBody>
          <a:bodyPr/>
          <a:lstStyle/>
          <a:p>
            <a:fld id="{9C1162F9-8900-459B-84CD-FE49F37CA1A1}" type="slidenum">
              <a:rPr lang="en-US" smtClean="0"/>
              <a:t>57</a:t>
            </a:fld>
            <a:endParaRPr lang="en-US"/>
          </a:p>
        </p:txBody>
      </p:sp>
    </p:spTree>
    <p:extLst>
      <p:ext uri="{BB962C8B-B14F-4D97-AF65-F5344CB8AC3E}">
        <p14:creationId xmlns:p14="http://schemas.microsoft.com/office/powerpoint/2010/main" val="1611464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charted all of the BIC outputs to illustrate model fit. For those unfamiliar, R will give us two measurements of model fit, AIC and BIC. They prioritize different information. The idea for both of them is that the lower the result, the better the model fits the data. You can see the same trend for all of them. ||| The eagle eyed among you might be getting ready to yell at me, “ but the </a:t>
            </a:r>
            <a:r>
              <a:rPr lang="en-US" dirty="0" err="1"/>
              <a:t>vmPFC’s</a:t>
            </a:r>
            <a:r>
              <a:rPr lang="en-US" dirty="0"/>
              <a:t> Null model has a lower BIC than our ideal model, what gives?”, which is correct…</a:t>
            </a:r>
          </a:p>
        </p:txBody>
      </p:sp>
      <p:sp>
        <p:nvSpPr>
          <p:cNvPr id="4" name="Slide Number Placeholder 3"/>
          <p:cNvSpPr>
            <a:spLocks noGrp="1"/>
          </p:cNvSpPr>
          <p:nvPr>
            <p:ph type="sldNum" sz="quarter" idx="5"/>
          </p:nvPr>
        </p:nvSpPr>
        <p:spPr/>
        <p:txBody>
          <a:bodyPr/>
          <a:lstStyle/>
          <a:p>
            <a:fld id="{9C1162F9-8900-459B-84CD-FE49F37CA1A1}" type="slidenum">
              <a:rPr lang="en-US" smtClean="0"/>
              <a:t>59</a:t>
            </a:fld>
            <a:endParaRPr lang="en-US"/>
          </a:p>
        </p:txBody>
      </p:sp>
    </p:spTree>
    <p:extLst>
      <p:ext uri="{BB962C8B-B14F-4D97-AF65-F5344CB8AC3E}">
        <p14:creationId xmlns:p14="http://schemas.microsoft.com/office/powerpoint/2010/main" val="702731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appears its significance is due entirely to a disagreement between the AIC and BIC. This is the output from the AIC. So, although R’s </a:t>
            </a:r>
            <a:r>
              <a:rPr lang="en-US" dirty="0" err="1"/>
              <a:t>anova</a:t>
            </a:r>
            <a:r>
              <a:rPr lang="en-US" dirty="0"/>
              <a:t> tells me this is a better model than the null, I’m inclined to defer to the BIC, as I’m told is good practice. </a:t>
            </a:r>
          </a:p>
        </p:txBody>
      </p:sp>
      <p:sp>
        <p:nvSpPr>
          <p:cNvPr id="4" name="Slide Number Placeholder 3"/>
          <p:cNvSpPr>
            <a:spLocks noGrp="1"/>
          </p:cNvSpPr>
          <p:nvPr>
            <p:ph type="sldNum" sz="quarter" idx="5"/>
          </p:nvPr>
        </p:nvSpPr>
        <p:spPr/>
        <p:txBody>
          <a:bodyPr/>
          <a:lstStyle/>
          <a:p>
            <a:fld id="{9C1162F9-8900-459B-84CD-FE49F37CA1A1}" type="slidenum">
              <a:rPr lang="en-US" smtClean="0"/>
              <a:t>60</a:t>
            </a:fld>
            <a:endParaRPr lang="en-US"/>
          </a:p>
        </p:txBody>
      </p:sp>
    </p:spTree>
    <p:extLst>
      <p:ext uri="{BB962C8B-B14F-4D97-AF65-F5344CB8AC3E}">
        <p14:creationId xmlns:p14="http://schemas.microsoft.com/office/powerpoint/2010/main" val="3006029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moved on to adding valence as a random slope, we ran into an issue. Across the board, models either failed to converge or we ran into a singularity issue, where the random effect of Negative comparisons correlated with Positive comparisons at a rate of nearly 1 to 1. ||| I guess that means its kind of good news that there wasn’t a ton of variability across participants in how they were implicitly categorizing these stimuli. On the screen is just an example from the ACC, where I circled the correlations we got back. </a:t>
            </a:r>
          </a:p>
        </p:txBody>
      </p:sp>
      <p:sp>
        <p:nvSpPr>
          <p:cNvPr id="4" name="Slide Number Placeholder 3"/>
          <p:cNvSpPr>
            <a:spLocks noGrp="1"/>
          </p:cNvSpPr>
          <p:nvPr>
            <p:ph type="sldNum" sz="quarter" idx="5"/>
          </p:nvPr>
        </p:nvSpPr>
        <p:spPr/>
        <p:txBody>
          <a:bodyPr/>
          <a:lstStyle/>
          <a:p>
            <a:fld id="{9C1162F9-8900-459B-84CD-FE49F37CA1A1}" type="slidenum">
              <a:rPr lang="en-US" smtClean="0"/>
              <a:t>63</a:t>
            </a:fld>
            <a:endParaRPr lang="en-US"/>
          </a:p>
        </p:txBody>
      </p:sp>
    </p:spTree>
    <p:extLst>
      <p:ext uri="{BB962C8B-B14F-4D97-AF65-F5344CB8AC3E}">
        <p14:creationId xmlns:p14="http://schemas.microsoft.com/office/powerpoint/2010/main" val="2307425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moment I added individual differences to the models, though, the ACC, AMY and NaCC packed their bags and went home. It pretty much sucked up all the variance we previously saw. ||| If we eyeball the estimates and standard errors for the top three models, we can see how close the estimates for adults and kids are.  As a reminder kids are our reference group. </a:t>
            </a:r>
            <a:br>
              <a:rPr lang="en-US" dirty="0"/>
            </a:br>
            <a:br>
              <a:rPr lang="en-US" dirty="0"/>
            </a:br>
            <a:r>
              <a:rPr lang="en-US" dirty="0"/>
              <a:t>That being said, the </a:t>
            </a:r>
            <a:r>
              <a:rPr lang="en-US" dirty="0" err="1"/>
              <a:t>vmPFC</a:t>
            </a:r>
            <a:r>
              <a:rPr lang="en-US" dirty="0"/>
              <a:t> made it through the first trial by the skin of its teeth with a 0.04 significance rating. We can also see that the average r value for kids was a .3 while adults dropped down to a .22. </a:t>
            </a:r>
          </a:p>
        </p:txBody>
      </p:sp>
      <p:sp>
        <p:nvSpPr>
          <p:cNvPr id="4" name="Slide Number Placeholder 3"/>
          <p:cNvSpPr>
            <a:spLocks noGrp="1"/>
          </p:cNvSpPr>
          <p:nvPr>
            <p:ph type="sldNum" sz="quarter" idx="5"/>
          </p:nvPr>
        </p:nvSpPr>
        <p:spPr/>
        <p:txBody>
          <a:bodyPr/>
          <a:lstStyle/>
          <a:p>
            <a:fld id="{9C1162F9-8900-459B-84CD-FE49F37CA1A1}" type="slidenum">
              <a:rPr lang="en-US" smtClean="0"/>
              <a:t>67</a:t>
            </a:fld>
            <a:endParaRPr lang="en-US"/>
          </a:p>
        </p:txBody>
      </p:sp>
    </p:spTree>
    <p:extLst>
      <p:ext uri="{BB962C8B-B14F-4D97-AF65-F5344CB8AC3E}">
        <p14:creationId xmlns:p14="http://schemas.microsoft.com/office/powerpoint/2010/main" val="1399627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70</a:t>
            </a:fld>
            <a:endParaRPr lang="en-US"/>
          </a:p>
        </p:txBody>
      </p:sp>
    </p:spTree>
    <p:extLst>
      <p:ext uri="{BB962C8B-B14F-4D97-AF65-F5344CB8AC3E}">
        <p14:creationId xmlns:p14="http://schemas.microsoft.com/office/powerpoint/2010/main" val="191114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readings were recorded during passive viewing. For our project we focused on collection at 4 ROIs: ACC, AMY, NaCC, and </a:t>
            </a:r>
            <a:r>
              <a:rPr lang="en-US" dirty="0" err="1"/>
              <a:t>vmPFC</a:t>
            </a:r>
            <a:r>
              <a:rPr lang="en-US" dirty="0"/>
              <a:t>. After pre-processing, activity for each clip was averaged and collapsed into copes, consisting of up to 339 voxels. All copes had certain “dead areas” unique to each participant which registered no activity for across clips. These were removed prior to analysis so as to not artificially inflate correlative values. </a:t>
            </a:r>
            <a:br>
              <a:rPr lang="en-US" dirty="0"/>
            </a:br>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5</a:t>
            </a:fld>
            <a:endParaRPr lang="en-US"/>
          </a:p>
        </p:txBody>
      </p:sp>
    </p:spTree>
    <p:extLst>
      <p:ext uri="{BB962C8B-B14F-4D97-AF65-F5344CB8AC3E}">
        <p14:creationId xmlns:p14="http://schemas.microsoft.com/office/powerpoint/2010/main" val="13229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issue, we do have the minor issues of sample sizes, the kurtosis and negative skew, and, what I hadn’t mentioned earlier: power. I ran a post-hoc power analysis and found that, assuming our effect sizes are true, we may be underpowered to measure them. Even in the best case scenario, the </a:t>
            </a:r>
            <a:r>
              <a:rPr lang="en-US" dirty="0" err="1"/>
              <a:t>vmPFC</a:t>
            </a:r>
            <a:r>
              <a:rPr lang="en-US" dirty="0"/>
              <a:t>, we’re a little shy of the typical 80% to measure both age effects and valence effects. </a:t>
            </a:r>
          </a:p>
        </p:txBody>
      </p:sp>
      <p:sp>
        <p:nvSpPr>
          <p:cNvPr id="4" name="Slide Number Placeholder 3"/>
          <p:cNvSpPr>
            <a:spLocks noGrp="1"/>
          </p:cNvSpPr>
          <p:nvPr>
            <p:ph type="sldNum" sz="quarter" idx="5"/>
          </p:nvPr>
        </p:nvSpPr>
        <p:spPr/>
        <p:txBody>
          <a:bodyPr/>
          <a:lstStyle/>
          <a:p>
            <a:fld id="{9C1162F9-8900-459B-84CD-FE49F37CA1A1}" type="slidenum">
              <a:rPr lang="en-US" smtClean="0"/>
              <a:t>72</a:t>
            </a:fld>
            <a:endParaRPr lang="en-US"/>
          </a:p>
        </p:txBody>
      </p:sp>
    </p:spTree>
    <p:extLst>
      <p:ext uri="{BB962C8B-B14F-4D97-AF65-F5344CB8AC3E}">
        <p14:creationId xmlns:p14="http://schemas.microsoft.com/office/powerpoint/2010/main" val="865190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our </a:t>
            </a:r>
            <a:r>
              <a:rPr lang="en-US" dirty="0" err="1"/>
              <a:t>dataframe</a:t>
            </a:r>
            <a:r>
              <a:rPr lang="en-US" dirty="0"/>
              <a:t> then looked like, with each column representing a unique participant, ROI, Valence, and Cope combo, and each row representing the 339 voxels. You can see here, the inactive voxels appear as NA, which our analyses will ignore. </a:t>
            </a:r>
          </a:p>
        </p:txBody>
      </p:sp>
      <p:sp>
        <p:nvSpPr>
          <p:cNvPr id="4" name="Slide Number Placeholder 3"/>
          <p:cNvSpPr>
            <a:spLocks noGrp="1"/>
          </p:cNvSpPr>
          <p:nvPr>
            <p:ph type="sldNum" sz="quarter" idx="5"/>
          </p:nvPr>
        </p:nvSpPr>
        <p:spPr/>
        <p:txBody>
          <a:bodyPr/>
          <a:lstStyle/>
          <a:p>
            <a:fld id="{9C1162F9-8900-459B-84CD-FE49F37CA1A1}" type="slidenum">
              <a:rPr lang="en-US" smtClean="0"/>
              <a:t>6</a:t>
            </a:fld>
            <a:endParaRPr lang="en-US"/>
          </a:p>
        </p:txBody>
      </p:sp>
    </p:spTree>
    <p:extLst>
      <p:ext uri="{BB962C8B-B14F-4D97-AF65-F5344CB8AC3E}">
        <p14:creationId xmlns:p14="http://schemas.microsoft.com/office/powerpoint/2010/main" val="1907377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ran pairwise complete </a:t>
            </a:r>
            <a:r>
              <a:rPr lang="en-US" dirty="0" err="1"/>
              <a:t>pearson</a:t>
            </a:r>
            <a:r>
              <a:rPr lang="en-US" dirty="0"/>
              <a:t> correlations between specific cope pairs. Specifically, we skipped within movie comparisons. Correlations were our outcome variable and represent greater neural similarity between stimuli of similar or different valences. </a:t>
            </a:r>
            <a:br>
              <a:rPr lang="en-US" dirty="0"/>
            </a:br>
            <a:br>
              <a:rPr lang="en-US" dirty="0"/>
            </a:br>
            <a:r>
              <a:rPr lang="en-US" dirty="0"/>
              <a:t>Because correlations require two components, we have to think about the valences of each of the clips used for each correlation, instead of the valence of a single clip. This would typically produce valence pairs of four categories, Pos </a:t>
            </a:r>
            <a:r>
              <a:rPr lang="en-US" dirty="0" err="1"/>
              <a:t>Pos</a:t>
            </a:r>
            <a:r>
              <a:rPr lang="en-US" dirty="0"/>
              <a:t> Neg </a:t>
            </a:r>
            <a:r>
              <a:rPr lang="en-US" dirty="0" err="1"/>
              <a:t>Neg</a:t>
            </a:r>
            <a:r>
              <a:rPr lang="en-US" dirty="0"/>
              <a:t>, Neg Pos and Pos Neg. </a:t>
            </a:r>
          </a:p>
          <a:p>
            <a:endParaRPr lang="en-US" dirty="0"/>
          </a:p>
        </p:txBody>
      </p:sp>
      <p:sp>
        <p:nvSpPr>
          <p:cNvPr id="4" name="Slide Number Placeholder 3"/>
          <p:cNvSpPr>
            <a:spLocks noGrp="1"/>
          </p:cNvSpPr>
          <p:nvPr>
            <p:ph type="sldNum" sz="quarter" idx="5"/>
          </p:nvPr>
        </p:nvSpPr>
        <p:spPr/>
        <p:txBody>
          <a:bodyPr/>
          <a:lstStyle/>
          <a:p>
            <a:fld id="{9C1162F9-8900-459B-84CD-FE49F37CA1A1}" type="slidenum">
              <a:rPr lang="en-US" smtClean="0"/>
              <a:t>7</a:t>
            </a:fld>
            <a:endParaRPr lang="en-US"/>
          </a:p>
        </p:txBody>
      </p:sp>
    </p:spTree>
    <p:extLst>
      <p:ext uri="{BB962C8B-B14F-4D97-AF65-F5344CB8AC3E}">
        <p14:creationId xmlns:p14="http://schemas.microsoft.com/office/powerpoint/2010/main" val="2281870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congruent comparisons, we did not see many issues. They were plotted in an 8x8 correlation matrix. In order to avoid duplicated values which would clutter and increase processing time, |||</a:t>
            </a:r>
          </a:p>
          <a:p>
            <a:r>
              <a:rPr lang="en-US" dirty="0"/>
              <a:t> I scripted R to keep Pos </a:t>
            </a:r>
            <a:r>
              <a:rPr lang="en-US" dirty="0" err="1"/>
              <a:t>Pos</a:t>
            </a:r>
            <a:r>
              <a:rPr lang="en-US" dirty="0"/>
              <a:t> correlations above the ||| diagonal and Neg </a:t>
            </a:r>
            <a:r>
              <a:rPr lang="en-US" dirty="0" err="1"/>
              <a:t>Neg</a:t>
            </a:r>
            <a:r>
              <a:rPr lang="en-US" dirty="0"/>
              <a:t> comparisons below the diagonal. </a:t>
            </a:r>
            <a:br>
              <a:rPr lang="en-US" dirty="0"/>
            </a:br>
            <a:br>
              <a:rPr lang="en-US" dirty="0"/>
            </a:br>
            <a:r>
              <a:rPr lang="en-US" dirty="0"/>
              <a:t>We initially did run Mixed valence comparisons, but I ultimately scrapped them from the analysis. I have a whole slide on the problems involved with them and why I clipped them that I plan to skip, but we could go over that if you guys want. </a:t>
            </a:r>
          </a:p>
        </p:txBody>
      </p:sp>
      <p:sp>
        <p:nvSpPr>
          <p:cNvPr id="4" name="Slide Number Placeholder 3"/>
          <p:cNvSpPr>
            <a:spLocks noGrp="1"/>
          </p:cNvSpPr>
          <p:nvPr>
            <p:ph type="sldNum" sz="quarter" idx="5"/>
          </p:nvPr>
        </p:nvSpPr>
        <p:spPr/>
        <p:txBody>
          <a:bodyPr/>
          <a:lstStyle/>
          <a:p>
            <a:fld id="{9C1162F9-8900-459B-84CD-FE49F37CA1A1}" type="slidenum">
              <a:rPr lang="en-US" smtClean="0"/>
              <a:t>8</a:t>
            </a:fld>
            <a:endParaRPr lang="en-US"/>
          </a:p>
        </p:txBody>
      </p:sp>
    </p:spTree>
    <p:extLst>
      <p:ext uri="{BB962C8B-B14F-4D97-AF65-F5344CB8AC3E}">
        <p14:creationId xmlns:p14="http://schemas.microsoft.com/office/powerpoint/2010/main" val="87352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Titles along the horizontal axis represent negative clips and values along the vertical axis represent their positive counterparts. So Cope1 refers to the same movie, just different clips from that movie. ||| The distinction between Pos-Neg and Neg-Pos was arbitrary. It entirely depended upon which valence category the first half of the correlation fell into. Organizing the data this way initially kept all of our sample sizes identical and I expected that there should be no differences between the two groups. However, in practice that was not the case. I came to realize that is was because values at the far ends of the matrix (Copes 1 and 2 and 7 and 8) are over represented and underrepresented in these  two groups. ||| As you can see, Neg Cope 1 does not have any correlations in the Pos-Neg group and the inverse is true for its positive counterpart. Furthermore, Cope 1 is one half of 25% of the correlations in these groups, which is also disproportionate.</a:t>
            </a:r>
            <a:br>
              <a:rPr lang="en-US" dirty="0"/>
            </a:br>
            <a:br>
              <a:rPr lang="en-US" dirty="0"/>
            </a:br>
            <a:r>
              <a:rPr lang="en-US" dirty="0"/>
              <a:t>After trying to rearrange the groups a number of ways to be less arbitrary and evenly represented, I accepted I either had to collapse the groups or remove them entirely. I settled on creating a Mixed Correlation group whose sample size was double that of the other groups. I kind of struggled in making sense of results from the mixed valence group, but figured maybe someone else could. Eventually, I thought to try running all of my analyses without the Mixed variable, and that eliminated the issue with random slopes, as well as cleared up some issues with our assumptions. Since I didn’t know how much value they had anyway, I chose to go this route. I do still have the output with Mixed valence included.</a:t>
            </a:r>
          </a:p>
        </p:txBody>
      </p:sp>
      <p:sp>
        <p:nvSpPr>
          <p:cNvPr id="4" name="Slide Number Placeholder 3"/>
          <p:cNvSpPr>
            <a:spLocks noGrp="1"/>
          </p:cNvSpPr>
          <p:nvPr>
            <p:ph type="sldNum" sz="quarter" idx="5"/>
          </p:nvPr>
        </p:nvSpPr>
        <p:spPr/>
        <p:txBody>
          <a:bodyPr/>
          <a:lstStyle/>
          <a:p>
            <a:fld id="{9C1162F9-8900-459B-84CD-FE49F37CA1A1}" type="slidenum">
              <a:rPr lang="en-US" smtClean="0"/>
              <a:t>9</a:t>
            </a:fld>
            <a:endParaRPr lang="en-US"/>
          </a:p>
        </p:txBody>
      </p:sp>
    </p:spTree>
    <p:extLst>
      <p:ext uri="{BB962C8B-B14F-4D97-AF65-F5344CB8AC3E}">
        <p14:creationId xmlns:p14="http://schemas.microsoft.com/office/powerpoint/2010/main" val="328733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426223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1196818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47804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350819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8021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3169596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3697510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3354333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63772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712AA5-698C-4D11-ABA8-34CF1DFC6C9D}"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224714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712AA5-698C-4D11-ABA8-34CF1DFC6C9D}"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363839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712AA5-698C-4D11-ABA8-34CF1DFC6C9D}" type="datetimeFigureOut">
              <a:rPr lang="en-US" smtClean="0"/>
              <a:t>8/19/2020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239485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712AA5-698C-4D11-ABA8-34CF1DFC6C9D}" type="datetimeFigureOut">
              <a:rPr lang="en-US" smtClean="0"/>
              <a:t>8/19/2020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164591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712AA5-698C-4D11-ABA8-34CF1DFC6C9D}" type="datetimeFigureOut">
              <a:rPr lang="en-US" smtClean="0"/>
              <a:t>8/19/2020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2572506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712AA5-698C-4D11-ABA8-34CF1DFC6C9D}"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228559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712AA5-698C-4D11-ABA8-34CF1DFC6C9D}"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457ED-8BAD-493E-AD6F-4EDAECA4DD02}" type="slidenum">
              <a:rPr lang="en-US" smtClean="0"/>
              <a:t>‹#›</a:t>
            </a:fld>
            <a:endParaRPr lang="en-US"/>
          </a:p>
        </p:txBody>
      </p:sp>
    </p:spTree>
    <p:extLst>
      <p:ext uri="{BB962C8B-B14F-4D97-AF65-F5344CB8AC3E}">
        <p14:creationId xmlns:p14="http://schemas.microsoft.com/office/powerpoint/2010/main" val="1288948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712AA5-698C-4D11-ABA8-34CF1DFC6C9D}" type="datetimeFigureOut">
              <a:rPr lang="en-US" smtClean="0"/>
              <a:t>8/19/2020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A457ED-8BAD-493E-AD6F-4EDAECA4DD02}" type="slidenum">
              <a:rPr lang="en-US" smtClean="0"/>
              <a:t>‹#›</a:t>
            </a:fld>
            <a:endParaRPr lang="en-US"/>
          </a:p>
        </p:txBody>
      </p:sp>
    </p:spTree>
    <p:extLst>
      <p:ext uri="{BB962C8B-B14F-4D97-AF65-F5344CB8AC3E}">
        <p14:creationId xmlns:p14="http://schemas.microsoft.com/office/powerpoint/2010/main" val="2590984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7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5DC2-01AC-4FC9-B0A8-35D1889FE3DC}"/>
              </a:ext>
            </a:extLst>
          </p:cNvPr>
          <p:cNvSpPr>
            <a:spLocks noGrp="1"/>
          </p:cNvSpPr>
          <p:nvPr>
            <p:ph type="ctrTitle"/>
          </p:nvPr>
        </p:nvSpPr>
        <p:spPr>
          <a:xfrm>
            <a:off x="1704494" y="2404531"/>
            <a:ext cx="7766936" cy="1646302"/>
          </a:xfrm>
        </p:spPr>
        <p:txBody>
          <a:bodyPr/>
          <a:lstStyle/>
          <a:p>
            <a:r>
              <a:rPr lang="en-US" dirty="0"/>
              <a:t>EMO GROUP</a:t>
            </a:r>
            <a:br>
              <a:rPr lang="en-US" dirty="0"/>
            </a:br>
            <a:r>
              <a:rPr lang="en-US" dirty="0"/>
              <a:t>ANALYSES &amp; RESULTS</a:t>
            </a:r>
          </a:p>
        </p:txBody>
      </p:sp>
      <p:sp>
        <p:nvSpPr>
          <p:cNvPr id="3" name="Subtitle 2">
            <a:extLst>
              <a:ext uri="{FF2B5EF4-FFF2-40B4-BE49-F238E27FC236}">
                <a16:creationId xmlns:a16="http://schemas.microsoft.com/office/drawing/2014/main" id="{97B5FD19-631C-4064-AC22-3FAC4C6C31EF}"/>
              </a:ext>
            </a:extLst>
          </p:cNvPr>
          <p:cNvSpPr>
            <a:spLocks noGrp="1"/>
          </p:cNvSpPr>
          <p:nvPr>
            <p:ph type="subTitle" idx="1"/>
          </p:nvPr>
        </p:nvSpPr>
        <p:spPr>
          <a:xfrm>
            <a:off x="1153777" y="4050833"/>
            <a:ext cx="7766936" cy="1096899"/>
          </a:xfrm>
        </p:spPr>
        <p:txBody>
          <a:bodyPr/>
          <a:lstStyle/>
          <a:p>
            <a:r>
              <a:rPr lang="en-US" dirty="0"/>
              <a:t>Step By Step Review</a:t>
            </a:r>
          </a:p>
        </p:txBody>
      </p:sp>
    </p:spTree>
    <p:extLst>
      <p:ext uri="{BB962C8B-B14F-4D97-AF65-F5344CB8AC3E}">
        <p14:creationId xmlns:p14="http://schemas.microsoft.com/office/powerpoint/2010/main" val="373501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59E7-4186-475D-B26D-CAB782845327}"/>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7F6D5C32-AEFD-49DA-BEC6-2D8A2447F106}"/>
              </a:ext>
            </a:extLst>
          </p:cNvPr>
          <p:cNvSpPr>
            <a:spLocks noGrp="1"/>
          </p:cNvSpPr>
          <p:nvPr>
            <p:ph idx="1"/>
          </p:nvPr>
        </p:nvSpPr>
        <p:spPr>
          <a:xfrm>
            <a:off x="677334" y="1488613"/>
            <a:ext cx="8596668" cy="3880773"/>
          </a:xfrm>
        </p:spPr>
        <p:txBody>
          <a:bodyPr/>
          <a:lstStyle/>
          <a:p>
            <a:r>
              <a:rPr lang="en-US" dirty="0"/>
              <a:t>Correlations are our dependent variable</a:t>
            </a:r>
          </a:p>
          <a:p>
            <a:pPr lvl="1"/>
            <a:r>
              <a:rPr lang="en-US" dirty="0"/>
              <a:t>Measure how similarly two stimuli are represented in regional activity.</a:t>
            </a:r>
          </a:p>
          <a:p>
            <a:pPr lvl="2"/>
            <a:r>
              <a:rPr lang="en-US" dirty="0"/>
              <a:t>High positive r values suggest greater similarity in neural representation</a:t>
            </a:r>
          </a:p>
          <a:p>
            <a:pPr lvl="2"/>
            <a:r>
              <a:rPr lang="en-US" dirty="0"/>
              <a:t>Low positive r values suggest greater dissimilarity in neural representation</a:t>
            </a:r>
          </a:p>
          <a:p>
            <a:pPr lvl="2"/>
            <a:r>
              <a:rPr lang="en-US" dirty="0"/>
              <a:t>No average values were in the negatives</a:t>
            </a:r>
          </a:p>
          <a:p>
            <a:r>
              <a:rPr lang="en-US" dirty="0"/>
              <a:t>We expect differences in activity within our ROIs to differ by Age Group</a:t>
            </a:r>
          </a:p>
          <a:p>
            <a:pPr lvl="1"/>
            <a:r>
              <a:rPr lang="en-US" dirty="0"/>
              <a:t>Specifically, Adults would show greater nuance in emotional processing than children, which would produce greater activation variability, and thus, lower r values. </a:t>
            </a:r>
          </a:p>
          <a:p>
            <a:pPr lvl="1"/>
            <a:r>
              <a:rPr lang="en-US" dirty="0"/>
              <a:t>These differences may be valence dependent (i.e., greater differentiation among negative stimuli than positive) and thus, we may expect a main effect of valence as well as an interaction between Age and Valence.</a:t>
            </a:r>
          </a:p>
        </p:txBody>
      </p:sp>
    </p:spTree>
    <p:extLst>
      <p:ext uri="{BB962C8B-B14F-4D97-AF65-F5344CB8AC3E}">
        <p14:creationId xmlns:p14="http://schemas.microsoft.com/office/powerpoint/2010/main" val="30445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CF1C-2143-4415-9245-8C150334F281}"/>
              </a:ext>
            </a:extLst>
          </p:cNvPr>
          <p:cNvSpPr>
            <a:spLocks noGrp="1"/>
          </p:cNvSpPr>
          <p:nvPr>
            <p:ph type="title"/>
          </p:nvPr>
        </p:nvSpPr>
        <p:spPr/>
        <p:txBody>
          <a:bodyPr/>
          <a:lstStyle/>
          <a:p>
            <a:r>
              <a:rPr lang="en-US" dirty="0"/>
              <a:t>Assumptions and Violations</a:t>
            </a:r>
          </a:p>
        </p:txBody>
      </p:sp>
      <p:sp>
        <p:nvSpPr>
          <p:cNvPr id="3" name="Content Placeholder 2">
            <a:extLst>
              <a:ext uri="{FF2B5EF4-FFF2-40B4-BE49-F238E27FC236}">
                <a16:creationId xmlns:a16="http://schemas.microsoft.com/office/drawing/2014/main" id="{A68799CD-11F3-4C40-858B-5F0531DD1492}"/>
              </a:ext>
            </a:extLst>
          </p:cNvPr>
          <p:cNvSpPr>
            <a:spLocks noGrp="1"/>
          </p:cNvSpPr>
          <p:nvPr>
            <p:ph idx="1"/>
          </p:nvPr>
        </p:nvSpPr>
        <p:spPr>
          <a:xfrm>
            <a:off x="556036" y="1488613"/>
            <a:ext cx="8596668" cy="3880773"/>
          </a:xfrm>
        </p:spPr>
        <p:txBody>
          <a:bodyPr/>
          <a:lstStyle/>
          <a:p>
            <a:r>
              <a:rPr lang="en-US" dirty="0"/>
              <a:t>Activation data (before running correlations) was homoscedastic, reasonably normally distributed, with little skew, but had HIGH kurtosis. </a:t>
            </a:r>
          </a:p>
        </p:txBody>
      </p:sp>
      <p:sp>
        <p:nvSpPr>
          <p:cNvPr id="4" name="AutoShape 2">
            <a:extLst>
              <a:ext uri="{FF2B5EF4-FFF2-40B4-BE49-F238E27FC236}">
                <a16:creationId xmlns:a16="http://schemas.microsoft.com/office/drawing/2014/main" id="{2B595123-8241-43D7-87D3-38865E71B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BEA826F-88CF-4144-8A7F-63955798C72C}"/>
              </a:ext>
            </a:extLst>
          </p:cNvPr>
          <p:cNvPicPr>
            <a:picLocks noChangeAspect="1"/>
          </p:cNvPicPr>
          <p:nvPr/>
        </p:nvPicPr>
        <p:blipFill>
          <a:blip r:embed="rId3"/>
          <a:stretch>
            <a:fillRect/>
          </a:stretch>
        </p:blipFill>
        <p:spPr>
          <a:xfrm>
            <a:off x="835564" y="2223536"/>
            <a:ext cx="7232364" cy="4463402"/>
          </a:xfrm>
          <a:prstGeom prst="rect">
            <a:avLst/>
          </a:prstGeom>
        </p:spPr>
      </p:pic>
    </p:spTree>
    <p:extLst>
      <p:ext uri="{BB962C8B-B14F-4D97-AF65-F5344CB8AC3E}">
        <p14:creationId xmlns:p14="http://schemas.microsoft.com/office/powerpoint/2010/main" val="412438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CF1C-2143-4415-9245-8C150334F281}"/>
              </a:ext>
            </a:extLst>
          </p:cNvPr>
          <p:cNvSpPr>
            <a:spLocks noGrp="1"/>
          </p:cNvSpPr>
          <p:nvPr>
            <p:ph type="title"/>
          </p:nvPr>
        </p:nvSpPr>
        <p:spPr/>
        <p:txBody>
          <a:bodyPr/>
          <a:lstStyle/>
          <a:p>
            <a:r>
              <a:rPr lang="en-US" dirty="0"/>
              <a:t>Assumptions and Violations</a:t>
            </a:r>
          </a:p>
        </p:txBody>
      </p:sp>
      <p:sp>
        <p:nvSpPr>
          <p:cNvPr id="3" name="Content Placeholder 2">
            <a:extLst>
              <a:ext uri="{FF2B5EF4-FFF2-40B4-BE49-F238E27FC236}">
                <a16:creationId xmlns:a16="http://schemas.microsoft.com/office/drawing/2014/main" id="{A68799CD-11F3-4C40-858B-5F0531DD1492}"/>
              </a:ext>
            </a:extLst>
          </p:cNvPr>
          <p:cNvSpPr>
            <a:spLocks noGrp="1"/>
          </p:cNvSpPr>
          <p:nvPr>
            <p:ph idx="1"/>
          </p:nvPr>
        </p:nvSpPr>
        <p:spPr>
          <a:xfrm>
            <a:off x="425408" y="1488613"/>
            <a:ext cx="8596668" cy="3880773"/>
          </a:xfrm>
        </p:spPr>
        <p:txBody>
          <a:bodyPr/>
          <a:lstStyle/>
          <a:p>
            <a:r>
              <a:rPr lang="en-US" dirty="0"/>
              <a:t>Correlation data was homoscedastic, no extreme outliers, and had reasonable kurtosis, but was negatively skewed. </a:t>
            </a:r>
          </a:p>
        </p:txBody>
      </p:sp>
      <p:sp>
        <p:nvSpPr>
          <p:cNvPr id="4" name="AutoShape 2">
            <a:extLst>
              <a:ext uri="{FF2B5EF4-FFF2-40B4-BE49-F238E27FC236}">
                <a16:creationId xmlns:a16="http://schemas.microsoft.com/office/drawing/2014/main" id="{2B595123-8241-43D7-87D3-38865E71B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7D1AADD-39BB-4092-A1CC-19A99B339BA7}"/>
              </a:ext>
            </a:extLst>
          </p:cNvPr>
          <p:cNvPicPr>
            <a:picLocks noChangeAspect="1"/>
          </p:cNvPicPr>
          <p:nvPr/>
        </p:nvPicPr>
        <p:blipFill>
          <a:blip r:embed="rId3"/>
          <a:stretch>
            <a:fillRect/>
          </a:stretch>
        </p:blipFill>
        <p:spPr>
          <a:xfrm>
            <a:off x="677334" y="2348531"/>
            <a:ext cx="7102902" cy="4383505"/>
          </a:xfrm>
          <a:prstGeom prst="rect">
            <a:avLst/>
          </a:prstGeom>
        </p:spPr>
      </p:pic>
      <p:pic>
        <p:nvPicPr>
          <p:cNvPr id="7" name="Picture 6">
            <a:extLst>
              <a:ext uri="{FF2B5EF4-FFF2-40B4-BE49-F238E27FC236}">
                <a16:creationId xmlns:a16="http://schemas.microsoft.com/office/drawing/2014/main" id="{C42EF0D4-FB51-4AD2-A9AF-32939A775ADE}"/>
              </a:ext>
            </a:extLst>
          </p:cNvPr>
          <p:cNvPicPr>
            <a:picLocks noChangeAspect="1"/>
          </p:cNvPicPr>
          <p:nvPr/>
        </p:nvPicPr>
        <p:blipFill>
          <a:blip r:embed="rId4"/>
          <a:stretch>
            <a:fillRect/>
          </a:stretch>
        </p:blipFill>
        <p:spPr>
          <a:xfrm>
            <a:off x="677334" y="2348531"/>
            <a:ext cx="7102902" cy="4383505"/>
          </a:xfrm>
          <a:prstGeom prst="rect">
            <a:avLst/>
          </a:prstGeom>
        </p:spPr>
      </p:pic>
    </p:spTree>
    <p:extLst>
      <p:ext uri="{BB962C8B-B14F-4D97-AF65-F5344CB8AC3E}">
        <p14:creationId xmlns:p14="http://schemas.microsoft.com/office/powerpoint/2010/main" val="4121231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BA95-C38E-4781-93A1-A625774DAE87}"/>
              </a:ext>
            </a:extLst>
          </p:cNvPr>
          <p:cNvSpPr>
            <a:spLocks noGrp="1"/>
          </p:cNvSpPr>
          <p:nvPr>
            <p:ph type="title"/>
          </p:nvPr>
        </p:nvSpPr>
        <p:spPr>
          <a:xfrm>
            <a:off x="126240" y="0"/>
            <a:ext cx="3729076" cy="1320800"/>
          </a:xfrm>
        </p:spPr>
        <p:txBody>
          <a:bodyPr vert="horz" lIns="91440" tIns="45720" rIns="91440" bIns="45720" rtlCol="0" anchor="ctr">
            <a:normAutofit/>
          </a:bodyPr>
          <a:lstStyle/>
          <a:p>
            <a:r>
              <a:rPr lang="en-US" dirty="0" err="1"/>
              <a:t>Dataframes</a:t>
            </a:r>
            <a:endParaRPr lang="en-US" dirty="0"/>
          </a:p>
        </p:txBody>
      </p:sp>
      <p:sp>
        <p:nvSpPr>
          <p:cNvPr id="6" name="TextBox 5">
            <a:extLst>
              <a:ext uri="{FF2B5EF4-FFF2-40B4-BE49-F238E27FC236}">
                <a16:creationId xmlns:a16="http://schemas.microsoft.com/office/drawing/2014/main" id="{472A7FE0-D9DF-4565-B468-7CD3168624D7}"/>
              </a:ext>
            </a:extLst>
          </p:cNvPr>
          <p:cNvSpPr txBox="1"/>
          <p:nvPr/>
        </p:nvSpPr>
        <p:spPr>
          <a:xfrm>
            <a:off x="0" y="1091680"/>
            <a:ext cx="5838721" cy="5365103"/>
          </a:xfrm>
          <a:prstGeom prst="rect">
            <a:avLst/>
          </a:prstGeom>
        </p:spPr>
        <p:txBody>
          <a:bodyPr vert="horz" lIns="91440" tIns="45720" rIns="91440" bIns="45720" rtlCol="0">
            <a:normAutofit/>
          </a:bodyPr>
          <a:lstStyle/>
          <a:p>
            <a:pPr marL="285750"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Data was transferred to ROI specific </a:t>
            </a:r>
            <a:r>
              <a:rPr lang="en-US" sz="1400" dirty="0" err="1">
                <a:solidFill>
                  <a:schemeClr val="tx1">
                    <a:lumMod val="75000"/>
                    <a:lumOff val="25000"/>
                  </a:schemeClr>
                </a:solidFill>
              </a:rPr>
              <a:t>dataframes</a:t>
            </a:r>
            <a:r>
              <a:rPr lang="en-US" sz="1400" dirty="0">
                <a:solidFill>
                  <a:schemeClr val="tx1">
                    <a:lumMod val="75000"/>
                    <a:lumOff val="25000"/>
                  </a:schemeClr>
                </a:solidFill>
              </a:rPr>
              <a:t> for the rest of analyses, so all analyses were performed three times (once per ROI)</a:t>
            </a:r>
            <a:br>
              <a:rPr lang="en-US" sz="1400" dirty="0">
                <a:solidFill>
                  <a:schemeClr val="tx1">
                    <a:lumMod val="75000"/>
                    <a:lumOff val="25000"/>
                  </a:schemeClr>
                </a:solidFill>
              </a:rPr>
            </a:br>
            <a:endParaRPr lang="en-US" sz="1400" dirty="0">
              <a:solidFill>
                <a:schemeClr val="tx1">
                  <a:lumMod val="75000"/>
                  <a:lumOff val="25000"/>
                </a:schemeClr>
              </a:solidFill>
            </a:endParaRPr>
          </a:p>
          <a:p>
            <a:pPr marL="742950" lvl="1"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Variables in models include:</a:t>
            </a:r>
          </a:p>
          <a:p>
            <a:pPr marL="1200150" lvl="2"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Correlation</a:t>
            </a:r>
          </a:p>
          <a:p>
            <a:pPr marL="1200150" lvl="2"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Participant</a:t>
            </a:r>
          </a:p>
          <a:p>
            <a:pPr marL="1200150" lvl="2"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Age Group</a:t>
            </a:r>
          </a:p>
          <a:p>
            <a:pPr marL="1200150" lvl="2"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Valence Pair</a:t>
            </a:r>
            <a:br>
              <a:rPr lang="en-US" sz="1400" dirty="0">
                <a:solidFill>
                  <a:schemeClr val="tx1">
                    <a:lumMod val="75000"/>
                    <a:lumOff val="25000"/>
                  </a:schemeClr>
                </a:solidFill>
              </a:rPr>
            </a:br>
            <a:endParaRPr lang="en-US" sz="1400" dirty="0">
              <a:solidFill>
                <a:schemeClr val="tx1">
                  <a:lumMod val="75000"/>
                  <a:lumOff val="25000"/>
                </a:schemeClr>
              </a:solidFill>
            </a:endParaRPr>
          </a:p>
          <a:p>
            <a:pPr marL="742950" lvl="1"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Variables that aren’t relevant but are present in figure are:</a:t>
            </a:r>
          </a:p>
          <a:p>
            <a:pPr marL="1200150" lvl="2"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Condition</a:t>
            </a:r>
          </a:p>
          <a:p>
            <a:pPr marL="1657350" lvl="3"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What order they saw the videos in; Originally thought this might have caused our Mixed Valence Problem</a:t>
            </a:r>
          </a:p>
          <a:p>
            <a:pPr marL="1200150" lvl="2"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Video Pair</a:t>
            </a:r>
          </a:p>
          <a:p>
            <a:pPr marL="1657350" lvl="3"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Movies ( e.g., “1-8” would be “Anastasia – Wizard of Oz”)</a:t>
            </a:r>
          </a:p>
          <a:p>
            <a:pPr marL="1657350" lvl="3" indent="-28575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Considered this important to control for but may have caused overfitting in models.</a:t>
            </a:r>
          </a:p>
          <a:p>
            <a:pPr marL="742950" lvl="1" indent="-285750">
              <a:lnSpc>
                <a:spcPct val="90000"/>
              </a:lnSpc>
              <a:spcBef>
                <a:spcPts val="1000"/>
              </a:spcBef>
              <a:buClr>
                <a:schemeClr val="accent1"/>
              </a:buClr>
              <a:buSzPct val="80000"/>
              <a:buFont typeface="Wingdings 3" charset="2"/>
              <a:buChar char=""/>
            </a:pPr>
            <a:endParaRPr lang="en-US" sz="700" dirty="0">
              <a:solidFill>
                <a:schemeClr val="tx1">
                  <a:lumMod val="75000"/>
                  <a:lumOff val="25000"/>
                </a:schemeClr>
              </a:solidFill>
            </a:endParaRPr>
          </a:p>
        </p:txBody>
      </p:sp>
      <p:pic>
        <p:nvPicPr>
          <p:cNvPr id="5" name="Content Placeholder 4" descr="A screenshot of a computer&#10;&#10;Description automatically generated">
            <a:extLst>
              <a:ext uri="{FF2B5EF4-FFF2-40B4-BE49-F238E27FC236}">
                <a16:creationId xmlns:a16="http://schemas.microsoft.com/office/drawing/2014/main" id="{B7EE5199-FB56-4971-95CA-77987C5445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2671" y="0"/>
            <a:ext cx="6069329" cy="6858000"/>
          </a:xfrm>
          <a:prstGeom prst="rect">
            <a:avLst/>
          </a:prstGeom>
        </p:spPr>
      </p:pic>
      <p:pic>
        <p:nvPicPr>
          <p:cNvPr id="7" name="Content Placeholder 4" descr="A screenshot of a computer&#10;&#10;Description automatically generated">
            <a:extLst>
              <a:ext uri="{FF2B5EF4-FFF2-40B4-BE49-F238E27FC236}">
                <a16:creationId xmlns:a16="http://schemas.microsoft.com/office/drawing/2014/main" id="{EB9E041A-6092-4687-8FE9-567F48CC9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671" y="0"/>
            <a:ext cx="6069329" cy="6858000"/>
          </a:xfrm>
          <a:prstGeom prst="rect">
            <a:avLst/>
          </a:prstGeom>
        </p:spPr>
      </p:pic>
    </p:spTree>
    <p:extLst>
      <p:ext uri="{BB962C8B-B14F-4D97-AF65-F5344CB8AC3E}">
        <p14:creationId xmlns:p14="http://schemas.microsoft.com/office/powerpoint/2010/main" val="1816080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A07A-50CA-48F7-A4D5-22854F9CBF73}"/>
              </a:ext>
            </a:extLst>
          </p:cNvPr>
          <p:cNvSpPr>
            <a:spLocks noGrp="1"/>
          </p:cNvSpPr>
          <p:nvPr>
            <p:ph type="title"/>
          </p:nvPr>
        </p:nvSpPr>
        <p:spPr/>
        <p:txBody>
          <a:bodyPr/>
          <a:lstStyle/>
          <a:p>
            <a:r>
              <a:rPr lang="en-US" dirty="0"/>
              <a:t>Analysis</a:t>
            </a:r>
            <a:br>
              <a:rPr lang="en-US" dirty="0"/>
            </a:br>
            <a:endParaRPr lang="en-US" dirty="0"/>
          </a:p>
        </p:txBody>
      </p:sp>
      <p:sp>
        <p:nvSpPr>
          <p:cNvPr id="3" name="Content Placeholder 2">
            <a:extLst>
              <a:ext uri="{FF2B5EF4-FFF2-40B4-BE49-F238E27FC236}">
                <a16:creationId xmlns:a16="http://schemas.microsoft.com/office/drawing/2014/main" id="{48291FF0-93F2-4469-91E2-607EB44BA2AC}"/>
              </a:ext>
            </a:extLst>
          </p:cNvPr>
          <p:cNvSpPr>
            <a:spLocks noGrp="1"/>
          </p:cNvSpPr>
          <p:nvPr>
            <p:ph idx="1"/>
          </p:nvPr>
        </p:nvSpPr>
        <p:spPr>
          <a:xfrm>
            <a:off x="677334" y="1488613"/>
            <a:ext cx="8596668" cy="3880773"/>
          </a:xfrm>
        </p:spPr>
        <p:txBody>
          <a:bodyPr/>
          <a:lstStyle/>
          <a:p>
            <a:r>
              <a:rPr lang="en-US" dirty="0"/>
              <a:t>Mixed ANOVA Models</a:t>
            </a:r>
          </a:p>
          <a:p>
            <a:pPr lvl="1"/>
            <a:r>
              <a:rPr lang="en-US" dirty="0"/>
              <a:t>Our primary predictor or groups are categorical</a:t>
            </a:r>
          </a:p>
          <a:p>
            <a:pPr lvl="2"/>
            <a:r>
              <a:rPr lang="en-US" dirty="0"/>
              <a:t>Age Group constituted a Between Subject variable</a:t>
            </a:r>
          </a:p>
          <a:p>
            <a:pPr lvl="2"/>
            <a:r>
              <a:rPr lang="en-US" dirty="0"/>
              <a:t>Valence constituted a Within Subject Variable</a:t>
            </a:r>
          </a:p>
          <a:p>
            <a:pPr lvl="1"/>
            <a:r>
              <a:rPr lang="en-US" dirty="0"/>
              <a:t>Can adjust for lack of independence of measurement between groups (adjust for individual differences). </a:t>
            </a:r>
          </a:p>
          <a:p>
            <a:pPr marL="0" indent="0">
              <a:buNone/>
            </a:pPr>
            <a:endParaRPr lang="en-US" dirty="0"/>
          </a:p>
          <a:p>
            <a:pPr lvl="1"/>
            <a:endParaRPr lang="en-US" dirty="0"/>
          </a:p>
        </p:txBody>
      </p:sp>
    </p:spTree>
    <p:extLst>
      <p:ext uri="{BB962C8B-B14F-4D97-AF65-F5344CB8AC3E}">
        <p14:creationId xmlns:p14="http://schemas.microsoft.com/office/powerpoint/2010/main" val="8638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567F-686C-4790-BD56-693E663A82AC}"/>
              </a:ext>
            </a:extLst>
          </p:cNvPr>
          <p:cNvSpPr>
            <a:spLocks noGrp="1"/>
          </p:cNvSpPr>
          <p:nvPr>
            <p:ph type="title"/>
          </p:nvPr>
        </p:nvSpPr>
        <p:spPr/>
        <p:txBody>
          <a:bodyPr/>
          <a:lstStyle/>
          <a:p>
            <a:r>
              <a:rPr lang="en-US" dirty="0"/>
              <a:t>Amygdala</a:t>
            </a:r>
          </a:p>
        </p:txBody>
      </p:sp>
      <p:sp>
        <p:nvSpPr>
          <p:cNvPr id="3" name="Content Placeholder 2">
            <a:extLst>
              <a:ext uri="{FF2B5EF4-FFF2-40B4-BE49-F238E27FC236}">
                <a16:creationId xmlns:a16="http://schemas.microsoft.com/office/drawing/2014/main" id="{8F06F9BD-3168-4004-94A9-3E68CB6279D8}"/>
              </a:ext>
            </a:extLst>
          </p:cNvPr>
          <p:cNvSpPr>
            <a:spLocks noGrp="1"/>
          </p:cNvSpPr>
          <p:nvPr>
            <p:ph idx="1"/>
          </p:nvPr>
        </p:nvSpPr>
        <p:spPr>
          <a:xfrm>
            <a:off x="677334" y="2160589"/>
            <a:ext cx="9035077" cy="3880773"/>
          </a:xfrm>
        </p:spPr>
        <p:txBody>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 main effect of valence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F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(2, 110) = 1.52, </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p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0.22, ω</a:t>
            </a:r>
            <a:r>
              <a:rPr lang="en-US" sz="2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800" baseline="-250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0.006].</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 main effect of age group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F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(1, 55) = 0.42, </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p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0.52, ω</a:t>
            </a:r>
            <a:r>
              <a:rPr lang="en-US" sz="2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800" baseline="-250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0.018].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latin typeface="Times New Roman" panose="02020603050405020304" pitchFamily="18" charset="0"/>
                <a:ea typeface="Calibri" panose="020F0502020204030204" pitchFamily="34" charset="0"/>
                <a:cs typeface="Times New Roman" panose="02020603050405020304" pitchFamily="18" charset="0"/>
              </a:rPr>
              <a:t>No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interaction of age and valence category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F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(2, 110) = 1.16, </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p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0.32, ω</a:t>
            </a:r>
            <a:r>
              <a:rPr lang="en-US" sz="2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800" baseline="-250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0.002].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2296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567F-686C-4790-BD56-693E663A82AC}"/>
              </a:ext>
            </a:extLst>
          </p:cNvPr>
          <p:cNvSpPr>
            <a:spLocks noGrp="1"/>
          </p:cNvSpPr>
          <p:nvPr>
            <p:ph type="title"/>
          </p:nvPr>
        </p:nvSpPr>
        <p:spPr/>
        <p:txBody>
          <a:bodyPr/>
          <a:lstStyle/>
          <a:p>
            <a:r>
              <a:rPr lang="en-US" dirty="0"/>
              <a:t>Nucleus </a:t>
            </a:r>
            <a:r>
              <a:rPr lang="en-US" dirty="0" err="1"/>
              <a:t>Accumbens</a:t>
            </a:r>
            <a:endParaRPr lang="en-US" dirty="0"/>
          </a:p>
        </p:txBody>
      </p:sp>
      <p:sp>
        <p:nvSpPr>
          <p:cNvPr id="3" name="Content Placeholder 2">
            <a:extLst>
              <a:ext uri="{FF2B5EF4-FFF2-40B4-BE49-F238E27FC236}">
                <a16:creationId xmlns:a16="http://schemas.microsoft.com/office/drawing/2014/main" id="{8F06F9BD-3168-4004-94A9-3E68CB6279D8}"/>
              </a:ext>
            </a:extLst>
          </p:cNvPr>
          <p:cNvSpPr>
            <a:spLocks noGrp="1"/>
          </p:cNvSpPr>
          <p:nvPr>
            <p:ph idx="1"/>
          </p:nvPr>
        </p:nvSpPr>
        <p:spPr/>
        <p:txBody>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 main effect of valence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rPr>
              <a:t>[</a:t>
            </a:r>
            <a:r>
              <a:rPr lang="en-US" sz="2800" i="1" dirty="0">
                <a:effectLst/>
                <a:latin typeface="Times New Roman" panose="02020603050405020304" pitchFamily="18" charset="0"/>
                <a:ea typeface="Calibri" panose="020F0502020204030204" pitchFamily="34" charset="0"/>
              </a:rPr>
              <a:t>F </a:t>
            </a:r>
            <a:r>
              <a:rPr lang="en-US" sz="2800" dirty="0">
                <a:effectLst/>
                <a:latin typeface="Times New Roman" panose="02020603050405020304" pitchFamily="18" charset="0"/>
                <a:ea typeface="Calibri" panose="020F0502020204030204" pitchFamily="34" charset="0"/>
              </a:rPr>
              <a:t>(2, 110) = 0.88, </a:t>
            </a:r>
            <a:r>
              <a:rPr lang="en-US" sz="2800" i="1" dirty="0">
                <a:effectLst/>
                <a:latin typeface="Times New Roman" panose="02020603050405020304" pitchFamily="18" charset="0"/>
                <a:ea typeface="Calibri" panose="020F0502020204030204" pitchFamily="34" charset="0"/>
              </a:rPr>
              <a:t>p </a:t>
            </a:r>
            <a:r>
              <a:rPr lang="en-US" sz="2800" dirty="0">
                <a:effectLst/>
                <a:latin typeface="Times New Roman" panose="02020603050405020304" pitchFamily="18" charset="0"/>
                <a:ea typeface="Calibri" panose="020F0502020204030204" pitchFamily="34" charset="0"/>
              </a:rPr>
              <a:t>= 0.42, ω</a:t>
            </a:r>
            <a:r>
              <a:rPr lang="en-US" sz="2800" baseline="30000" dirty="0">
                <a:effectLst/>
                <a:latin typeface="Times New Roman" panose="02020603050405020304" pitchFamily="18" charset="0"/>
                <a:ea typeface="Calibri" panose="020F0502020204030204" pitchFamily="34" charset="0"/>
              </a:rPr>
              <a:t>2</a:t>
            </a:r>
            <a:r>
              <a:rPr lang="en-US" sz="2800" baseline="-25000" dirty="0">
                <a:effectLst/>
                <a:latin typeface="Times New Roman" panose="02020603050405020304" pitchFamily="18" charset="0"/>
                <a:ea typeface="Calibri" panose="020F0502020204030204" pitchFamily="34" charset="0"/>
              </a:rPr>
              <a:t>p</a:t>
            </a:r>
            <a:r>
              <a:rPr lang="en-US" sz="2800" dirty="0">
                <a:effectLst/>
                <a:latin typeface="Times New Roman" panose="02020603050405020304" pitchFamily="18" charset="0"/>
                <a:ea typeface="Calibri" panose="020F0502020204030204" pitchFamily="34" charset="0"/>
              </a:rPr>
              <a:t>= -0.001].</a:t>
            </a:r>
            <a:br>
              <a:rPr lang="en-US" sz="2800" dirty="0">
                <a:effectLst/>
                <a:latin typeface="Times New Roman" panose="02020603050405020304" pitchFamily="18" charset="0"/>
                <a:ea typeface="Calibri" panose="020F0502020204030204" pitchFamily="34" charset="0"/>
              </a:rPr>
            </a:b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 main effect of age group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rPr>
              <a:t>[</a:t>
            </a:r>
            <a:r>
              <a:rPr lang="en-US" sz="2800" i="1" dirty="0">
                <a:effectLst/>
                <a:latin typeface="Times New Roman" panose="02020603050405020304" pitchFamily="18" charset="0"/>
                <a:ea typeface="Calibri" panose="020F0502020204030204" pitchFamily="34" charset="0"/>
              </a:rPr>
              <a:t>F </a:t>
            </a:r>
            <a:r>
              <a:rPr lang="en-US" sz="2800" dirty="0">
                <a:effectLst/>
                <a:latin typeface="Times New Roman" panose="02020603050405020304" pitchFamily="18" charset="0"/>
                <a:ea typeface="Calibri" panose="020F0502020204030204" pitchFamily="34" charset="0"/>
              </a:rPr>
              <a:t>(1, 55) = 1.18, </a:t>
            </a:r>
            <a:r>
              <a:rPr lang="en-US" sz="2800" i="1" dirty="0">
                <a:effectLst/>
                <a:latin typeface="Times New Roman" panose="02020603050405020304" pitchFamily="18" charset="0"/>
                <a:ea typeface="Calibri" panose="020F0502020204030204" pitchFamily="34" charset="0"/>
              </a:rPr>
              <a:t>p </a:t>
            </a:r>
            <a:r>
              <a:rPr lang="en-US" sz="2800" dirty="0">
                <a:effectLst/>
                <a:latin typeface="Times New Roman" panose="02020603050405020304" pitchFamily="18" charset="0"/>
                <a:ea typeface="Calibri" panose="020F0502020204030204" pitchFamily="34" charset="0"/>
              </a:rPr>
              <a:t>= 0.28, ω</a:t>
            </a:r>
            <a:r>
              <a:rPr lang="en-US" sz="2800" baseline="30000" dirty="0">
                <a:effectLst/>
                <a:latin typeface="Times New Roman" panose="02020603050405020304" pitchFamily="18" charset="0"/>
                <a:ea typeface="Calibri" panose="020F0502020204030204" pitchFamily="34" charset="0"/>
              </a:rPr>
              <a:t>2</a:t>
            </a:r>
            <a:r>
              <a:rPr lang="en-US" sz="2800" baseline="-25000" dirty="0">
                <a:effectLst/>
                <a:latin typeface="Times New Roman" panose="02020603050405020304" pitchFamily="18" charset="0"/>
                <a:ea typeface="Calibri" panose="020F0502020204030204" pitchFamily="34" charset="0"/>
              </a:rPr>
              <a:t>p</a:t>
            </a:r>
            <a:r>
              <a:rPr lang="en-US" sz="2800" dirty="0">
                <a:effectLst/>
                <a:latin typeface="Times New Roman" panose="02020603050405020304" pitchFamily="18" charset="0"/>
                <a:ea typeface="Calibri" panose="020F0502020204030204" pitchFamily="34" charset="0"/>
              </a:rPr>
              <a:t>= 0.039]</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latin typeface="Times New Roman" panose="02020603050405020304" pitchFamily="18" charset="0"/>
                <a:ea typeface="Calibri" panose="020F0502020204030204" pitchFamily="34" charset="0"/>
                <a:cs typeface="Times New Roman" panose="02020603050405020304" pitchFamily="18" charset="0"/>
              </a:rPr>
              <a:t>No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interaction of age and valence category</a:t>
            </a:r>
            <a:r>
              <a:rPr lang="en-US" sz="2800" dirty="0">
                <a:effectLst/>
                <a:latin typeface="Times New Roman" panose="02020603050405020304" pitchFamily="18" charset="0"/>
                <a:ea typeface="Calibri" panose="020F0502020204030204" pitchFamily="34" charset="0"/>
              </a:rPr>
              <a:t> </a:t>
            </a:r>
            <a:br>
              <a:rPr lang="en-US" sz="2800" dirty="0">
                <a:effectLst/>
                <a:latin typeface="Times New Roman" panose="02020603050405020304" pitchFamily="18" charset="0"/>
                <a:ea typeface="Calibri" panose="020F0502020204030204" pitchFamily="34" charset="0"/>
              </a:rPr>
            </a:br>
            <a:r>
              <a:rPr lang="en-US" sz="2800" dirty="0">
                <a:effectLst/>
                <a:latin typeface="Times New Roman" panose="02020603050405020304" pitchFamily="18" charset="0"/>
                <a:ea typeface="Calibri" panose="020F0502020204030204" pitchFamily="34" charset="0"/>
              </a:rPr>
              <a:t>[</a:t>
            </a:r>
            <a:r>
              <a:rPr lang="en-US" sz="2800" i="1" dirty="0">
                <a:effectLst/>
                <a:latin typeface="Times New Roman" panose="02020603050405020304" pitchFamily="18" charset="0"/>
                <a:ea typeface="Calibri" panose="020F0502020204030204" pitchFamily="34" charset="0"/>
              </a:rPr>
              <a:t>F </a:t>
            </a:r>
            <a:r>
              <a:rPr lang="en-US" sz="2800" dirty="0">
                <a:effectLst/>
                <a:latin typeface="Times New Roman" panose="02020603050405020304" pitchFamily="18" charset="0"/>
                <a:ea typeface="Calibri" panose="020F0502020204030204" pitchFamily="34" charset="0"/>
              </a:rPr>
              <a:t>(2, 110) = 0.61, </a:t>
            </a:r>
            <a:r>
              <a:rPr lang="en-US" sz="2800" i="1" dirty="0">
                <a:effectLst/>
                <a:latin typeface="Times New Roman" panose="02020603050405020304" pitchFamily="18" charset="0"/>
                <a:ea typeface="Calibri" panose="020F0502020204030204" pitchFamily="34" charset="0"/>
              </a:rPr>
              <a:t>p </a:t>
            </a:r>
            <a:r>
              <a:rPr lang="en-US" sz="2800" dirty="0">
                <a:effectLst/>
                <a:latin typeface="Times New Roman" panose="02020603050405020304" pitchFamily="18" charset="0"/>
                <a:ea typeface="Calibri" panose="020F0502020204030204" pitchFamily="34" charset="0"/>
              </a:rPr>
              <a:t>= 0.55, ω</a:t>
            </a:r>
            <a:r>
              <a:rPr lang="en-US" sz="2800" baseline="30000" dirty="0">
                <a:effectLst/>
                <a:latin typeface="Times New Roman" panose="02020603050405020304" pitchFamily="18" charset="0"/>
                <a:ea typeface="Calibri" panose="020F0502020204030204" pitchFamily="34" charset="0"/>
              </a:rPr>
              <a:t>2</a:t>
            </a:r>
            <a:r>
              <a:rPr lang="en-US" sz="2800" baseline="-25000" dirty="0">
                <a:effectLst/>
                <a:latin typeface="Times New Roman" panose="02020603050405020304" pitchFamily="18" charset="0"/>
                <a:ea typeface="Calibri" panose="020F0502020204030204" pitchFamily="34" charset="0"/>
              </a:rPr>
              <a:t>p</a:t>
            </a:r>
            <a:r>
              <a:rPr lang="en-US" sz="2800" dirty="0">
                <a:effectLst/>
                <a:latin typeface="Times New Roman" panose="02020603050405020304" pitchFamily="18" charset="0"/>
                <a:ea typeface="Calibri" panose="020F0502020204030204" pitchFamily="34" charset="0"/>
              </a:rPr>
              <a:t>= -0.005]</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5635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567F-686C-4790-BD56-693E663A82AC}"/>
              </a:ext>
            </a:extLst>
          </p:cNvPr>
          <p:cNvSpPr>
            <a:spLocks noGrp="1"/>
          </p:cNvSpPr>
          <p:nvPr>
            <p:ph type="title"/>
          </p:nvPr>
        </p:nvSpPr>
        <p:spPr/>
        <p:txBody>
          <a:bodyPr/>
          <a:lstStyle/>
          <a:p>
            <a:r>
              <a:rPr lang="en-US" dirty="0"/>
              <a:t>Ventromedial Prefrontal Cortex</a:t>
            </a:r>
          </a:p>
        </p:txBody>
      </p:sp>
      <p:sp>
        <p:nvSpPr>
          <p:cNvPr id="3" name="Content Placeholder 2">
            <a:extLst>
              <a:ext uri="{FF2B5EF4-FFF2-40B4-BE49-F238E27FC236}">
                <a16:creationId xmlns:a16="http://schemas.microsoft.com/office/drawing/2014/main" id="{8F06F9BD-3168-4004-94A9-3E68CB6279D8}"/>
              </a:ext>
            </a:extLst>
          </p:cNvPr>
          <p:cNvSpPr>
            <a:spLocks noGrp="1"/>
          </p:cNvSpPr>
          <p:nvPr>
            <p:ph idx="1"/>
          </p:nvPr>
        </p:nvSpPr>
        <p:spPr/>
        <p:txBody>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 main effect of valence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rPr>
              <a:t>[</a:t>
            </a:r>
            <a:r>
              <a:rPr lang="en-US" sz="2800" i="1" dirty="0">
                <a:effectLst/>
                <a:latin typeface="Times New Roman" panose="02020603050405020304" pitchFamily="18" charset="0"/>
                <a:ea typeface="Calibri" panose="020F0502020204030204" pitchFamily="34" charset="0"/>
              </a:rPr>
              <a:t>F </a:t>
            </a:r>
            <a:r>
              <a:rPr lang="en-US" sz="2800" dirty="0">
                <a:effectLst/>
                <a:latin typeface="Times New Roman" panose="02020603050405020304" pitchFamily="18" charset="0"/>
                <a:ea typeface="Calibri" panose="020F0502020204030204" pitchFamily="34" charset="0"/>
              </a:rPr>
              <a:t>(2, 110) = 1.14, </a:t>
            </a:r>
            <a:r>
              <a:rPr lang="en-US" sz="2800" i="1" dirty="0">
                <a:effectLst/>
                <a:latin typeface="Times New Roman" panose="02020603050405020304" pitchFamily="18" charset="0"/>
                <a:ea typeface="Calibri" panose="020F0502020204030204" pitchFamily="34" charset="0"/>
              </a:rPr>
              <a:t>p </a:t>
            </a:r>
            <a:r>
              <a:rPr lang="en-US" sz="2800" dirty="0">
                <a:effectLst/>
                <a:latin typeface="Times New Roman" panose="02020603050405020304" pitchFamily="18" charset="0"/>
                <a:ea typeface="Calibri" panose="020F0502020204030204" pitchFamily="34" charset="0"/>
              </a:rPr>
              <a:t>= 0.32, ω</a:t>
            </a:r>
            <a:r>
              <a:rPr lang="en-US" sz="2800" baseline="30000" dirty="0">
                <a:effectLst/>
                <a:latin typeface="Times New Roman" panose="02020603050405020304" pitchFamily="18" charset="0"/>
                <a:ea typeface="Calibri" panose="020F0502020204030204" pitchFamily="34" charset="0"/>
              </a:rPr>
              <a:t>2</a:t>
            </a:r>
            <a:r>
              <a:rPr lang="en-US" sz="2800" baseline="-25000" dirty="0">
                <a:effectLst/>
                <a:latin typeface="Times New Roman" panose="02020603050405020304" pitchFamily="18" charset="0"/>
                <a:ea typeface="Calibri" panose="020F0502020204030204" pitchFamily="34" charset="0"/>
              </a:rPr>
              <a:t>p</a:t>
            </a:r>
            <a:r>
              <a:rPr lang="en-US" sz="2800" dirty="0">
                <a:effectLst/>
                <a:latin typeface="Times New Roman" panose="02020603050405020304" pitchFamily="18" charset="0"/>
                <a:ea typeface="Calibri" panose="020F0502020204030204" pitchFamily="34" charset="0"/>
              </a:rPr>
              <a:t>= 0.002]</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Main effect of age group present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rPr>
              <a:t>[</a:t>
            </a:r>
            <a:r>
              <a:rPr lang="en-US" sz="2800" i="1" dirty="0">
                <a:effectLst/>
                <a:latin typeface="Times New Roman" panose="02020603050405020304" pitchFamily="18" charset="0"/>
                <a:ea typeface="Calibri" panose="020F0502020204030204" pitchFamily="34" charset="0"/>
              </a:rPr>
              <a:t>F </a:t>
            </a:r>
            <a:r>
              <a:rPr lang="en-US" sz="2800" dirty="0">
                <a:effectLst/>
                <a:latin typeface="Times New Roman" panose="02020603050405020304" pitchFamily="18" charset="0"/>
                <a:ea typeface="Calibri" panose="020F0502020204030204" pitchFamily="34" charset="0"/>
              </a:rPr>
              <a:t>(1, 55) = 4.55, </a:t>
            </a:r>
            <a:r>
              <a:rPr lang="en-US" sz="2800" i="1" dirty="0">
                <a:effectLst/>
                <a:latin typeface="Times New Roman" panose="02020603050405020304" pitchFamily="18" charset="0"/>
                <a:ea typeface="Calibri" panose="020F0502020204030204" pitchFamily="34" charset="0"/>
              </a:rPr>
              <a:t>p </a:t>
            </a:r>
            <a:r>
              <a:rPr lang="en-US" sz="2800" dirty="0">
                <a:effectLst/>
                <a:latin typeface="Times New Roman" panose="02020603050405020304" pitchFamily="18" charset="0"/>
                <a:ea typeface="Calibri" panose="020F0502020204030204" pitchFamily="34" charset="0"/>
              </a:rPr>
              <a:t>= 0.037, ω</a:t>
            </a:r>
            <a:r>
              <a:rPr lang="en-US" sz="2800" baseline="30000" dirty="0">
                <a:effectLst/>
                <a:latin typeface="Times New Roman" panose="02020603050405020304" pitchFamily="18" charset="0"/>
                <a:ea typeface="Calibri" panose="020F0502020204030204" pitchFamily="34" charset="0"/>
              </a:rPr>
              <a:t>2</a:t>
            </a:r>
            <a:r>
              <a:rPr lang="en-US" sz="2800" baseline="-25000" dirty="0">
                <a:effectLst/>
                <a:latin typeface="Times New Roman" panose="02020603050405020304" pitchFamily="18" charset="0"/>
                <a:ea typeface="Calibri" panose="020F0502020204030204" pitchFamily="34" charset="0"/>
              </a:rPr>
              <a:t>p</a:t>
            </a:r>
            <a:r>
              <a:rPr lang="en-US" sz="2800" dirty="0">
                <a:effectLst/>
                <a:latin typeface="Times New Roman" panose="02020603050405020304" pitchFamily="18" charset="0"/>
                <a:ea typeface="Calibri" panose="020F0502020204030204" pitchFamily="34" charset="0"/>
              </a:rPr>
              <a:t>= 0.188].</a:t>
            </a:r>
            <a:br>
              <a:rPr lang="en-US" sz="2800" dirty="0">
                <a:effectLst/>
                <a:latin typeface="Times New Roman" panose="02020603050405020304" pitchFamily="18" charset="0"/>
                <a:ea typeface="Calibri" panose="020F0502020204030204" pitchFamily="34" charset="0"/>
              </a:rPr>
            </a:b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latin typeface="Times New Roman" panose="02020603050405020304" pitchFamily="18" charset="0"/>
                <a:ea typeface="Calibri" panose="020F0502020204030204" pitchFamily="34" charset="0"/>
                <a:cs typeface="Times New Roman" panose="02020603050405020304" pitchFamily="18" charset="0"/>
              </a:rPr>
              <a:t>No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interaction of age and valence category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rPr>
              <a:t>[</a:t>
            </a:r>
            <a:r>
              <a:rPr lang="en-US" sz="2800" i="1" dirty="0">
                <a:effectLst/>
                <a:latin typeface="Times New Roman" panose="02020603050405020304" pitchFamily="18" charset="0"/>
                <a:ea typeface="Calibri" panose="020F0502020204030204" pitchFamily="34" charset="0"/>
              </a:rPr>
              <a:t>F </a:t>
            </a:r>
            <a:r>
              <a:rPr lang="en-US" sz="2800" dirty="0">
                <a:effectLst/>
                <a:latin typeface="Times New Roman" panose="02020603050405020304" pitchFamily="18" charset="0"/>
                <a:ea typeface="Calibri" panose="020F0502020204030204" pitchFamily="34" charset="0"/>
              </a:rPr>
              <a:t>(2, 110) = 1.71, </a:t>
            </a:r>
            <a:r>
              <a:rPr lang="en-US" sz="2800" i="1" dirty="0">
                <a:effectLst/>
                <a:latin typeface="Times New Roman" panose="02020603050405020304" pitchFamily="18" charset="0"/>
                <a:ea typeface="Calibri" panose="020F0502020204030204" pitchFamily="34" charset="0"/>
              </a:rPr>
              <a:t>p </a:t>
            </a:r>
            <a:r>
              <a:rPr lang="en-US" sz="2800" dirty="0">
                <a:effectLst/>
                <a:latin typeface="Times New Roman" panose="02020603050405020304" pitchFamily="18" charset="0"/>
                <a:ea typeface="Calibri" panose="020F0502020204030204" pitchFamily="34" charset="0"/>
              </a:rPr>
              <a:t>= 0.19, ω</a:t>
            </a:r>
            <a:r>
              <a:rPr lang="en-US" sz="2800" baseline="30000" dirty="0">
                <a:effectLst/>
                <a:latin typeface="Times New Roman" panose="02020603050405020304" pitchFamily="18" charset="0"/>
                <a:ea typeface="Calibri" panose="020F0502020204030204" pitchFamily="34" charset="0"/>
              </a:rPr>
              <a:t>2</a:t>
            </a:r>
            <a:r>
              <a:rPr lang="en-US" sz="2800" baseline="-25000" dirty="0">
                <a:effectLst/>
                <a:latin typeface="Times New Roman" panose="02020603050405020304" pitchFamily="18" charset="0"/>
                <a:ea typeface="Calibri" panose="020F0502020204030204" pitchFamily="34" charset="0"/>
              </a:rPr>
              <a:t>p</a:t>
            </a:r>
            <a:r>
              <a:rPr lang="en-US" sz="2800" dirty="0">
                <a:effectLst/>
                <a:latin typeface="Times New Roman" panose="02020603050405020304" pitchFamily="18" charset="0"/>
                <a:ea typeface="Calibri" panose="020F0502020204030204" pitchFamily="34" charset="0"/>
              </a:rPr>
              <a:t>= 0.008]</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11997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7EE16333-6596-416E-9AD7-315DD42C7D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29" y="0"/>
            <a:ext cx="11762941" cy="6858000"/>
          </a:xfrm>
        </p:spPr>
      </p:pic>
      <p:sp>
        <p:nvSpPr>
          <p:cNvPr id="7" name="TextBox 6">
            <a:extLst>
              <a:ext uri="{FF2B5EF4-FFF2-40B4-BE49-F238E27FC236}">
                <a16:creationId xmlns:a16="http://schemas.microsoft.com/office/drawing/2014/main" id="{DA88E250-9942-463B-B145-E1E069917CB5}"/>
              </a:ext>
            </a:extLst>
          </p:cNvPr>
          <p:cNvSpPr txBox="1"/>
          <p:nvPr/>
        </p:nvSpPr>
        <p:spPr>
          <a:xfrm>
            <a:off x="10210589" y="5942351"/>
            <a:ext cx="1766881" cy="1508105"/>
          </a:xfrm>
          <a:prstGeom prst="rect">
            <a:avLst/>
          </a:prstGeom>
          <a:noFill/>
        </p:spPr>
        <p:txBody>
          <a:bodyPr wrap="square">
            <a:spAutoFit/>
          </a:bodyPr>
          <a:lstStyle/>
          <a:p>
            <a:pPr algn="r" rtl="0">
              <a:spcBef>
                <a:spcPts val="0"/>
              </a:spcBef>
              <a:spcAft>
                <a:spcPts val="0"/>
              </a:spcAft>
            </a:pPr>
            <a:r>
              <a:rPr lang="en-US" sz="1400" b="0" i="0" u="none" strike="noStrike" dirty="0">
                <a:solidFill>
                  <a:srgbClr val="000000"/>
                </a:solidFill>
                <a:effectLst/>
                <a:latin typeface="Arial" panose="020B0604020202020204" pitchFamily="34" charset="0"/>
              </a:rPr>
              <a:t>‘ = p &lt; 0.01</a:t>
            </a:r>
            <a:endParaRPr lang="en-US" sz="1400" b="0" dirty="0">
              <a:effectLst/>
            </a:endParaRPr>
          </a:p>
          <a:p>
            <a:pPr algn="r" rtl="0">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0" i="0" u="none" strike="noStrike" dirty="0">
                <a:solidFill>
                  <a:srgbClr val="000000"/>
                </a:solidFill>
                <a:effectLst/>
                <a:latin typeface="Arial" panose="020B0604020202020204" pitchFamily="34" charset="0"/>
              </a:rPr>
              <a:t> = p &lt; 0.05</a:t>
            </a:r>
            <a:endParaRPr lang="en-US" sz="1400" b="0" dirty="0">
              <a:effectLst/>
            </a:endParaRPr>
          </a:p>
          <a:p>
            <a:pPr algn="r" rtl="0">
              <a:spcBef>
                <a:spcPts val="0"/>
              </a:spcBef>
              <a:spcAft>
                <a:spcPts val="0"/>
              </a:spcAft>
            </a:pPr>
            <a:r>
              <a:rPr lang="en-US" sz="1400" b="1" i="0" u="none" strike="noStrike" dirty="0">
                <a:solidFill>
                  <a:srgbClr val="000000"/>
                </a:solidFill>
                <a:effectLst/>
                <a:latin typeface="Arial" panose="020B0604020202020204" pitchFamily="34" charset="0"/>
              </a:rPr>
              <a:t>** </a:t>
            </a:r>
            <a:r>
              <a:rPr lang="en-US" sz="1400" b="0" i="0" u="none" strike="noStrike" dirty="0">
                <a:solidFill>
                  <a:srgbClr val="000000"/>
                </a:solidFill>
                <a:effectLst/>
                <a:latin typeface="Arial" panose="020B0604020202020204" pitchFamily="34" charset="0"/>
              </a:rPr>
              <a:t>= p &lt; 0.01</a:t>
            </a:r>
            <a:endParaRPr lang="en-US" sz="1400" b="0" dirty="0">
              <a:effectLst/>
            </a:endParaRPr>
          </a:p>
          <a:p>
            <a:pPr algn="r" rtl="0">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0" i="0" u="none" strike="noStrike" dirty="0">
                <a:solidFill>
                  <a:srgbClr val="000000"/>
                </a:solidFill>
                <a:effectLst/>
                <a:latin typeface="Arial" panose="020B0604020202020204" pitchFamily="34" charset="0"/>
              </a:rPr>
              <a:t> = p &lt; 0.001</a:t>
            </a:r>
            <a:endParaRPr lang="en-US" sz="1400" b="0" dirty="0">
              <a:effectLst/>
            </a:endParaRPr>
          </a:p>
          <a:p>
            <a:br>
              <a:rPr lang="en-US" dirty="0"/>
            </a:br>
            <a:endParaRPr lang="en-US" dirty="0"/>
          </a:p>
        </p:txBody>
      </p:sp>
    </p:spTree>
    <p:extLst>
      <p:ext uri="{BB962C8B-B14F-4D97-AF65-F5344CB8AC3E}">
        <p14:creationId xmlns:p14="http://schemas.microsoft.com/office/powerpoint/2010/main" val="1221055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99CB24C3-5888-445E-937D-970C3511E8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29" y="0"/>
            <a:ext cx="11762941" cy="6858000"/>
          </a:xfrm>
        </p:spPr>
      </p:pic>
      <p:cxnSp>
        <p:nvCxnSpPr>
          <p:cNvPr id="7" name="Straight Connector 6">
            <a:extLst>
              <a:ext uri="{FF2B5EF4-FFF2-40B4-BE49-F238E27FC236}">
                <a16:creationId xmlns:a16="http://schemas.microsoft.com/office/drawing/2014/main" id="{5C800F47-7200-4760-9CC4-C945D233E26E}"/>
              </a:ext>
            </a:extLst>
          </p:cNvPr>
          <p:cNvCxnSpPr/>
          <p:nvPr/>
        </p:nvCxnSpPr>
        <p:spPr>
          <a:xfrm flipV="1">
            <a:off x="3600450" y="1504950"/>
            <a:ext cx="0" cy="228600"/>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34F7A103-F577-4290-AFB4-2CF2BFAB955F}"/>
              </a:ext>
            </a:extLst>
          </p:cNvPr>
          <p:cNvCxnSpPr>
            <a:cxnSpLocks/>
          </p:cNvCxnSpPr>
          <p:nvPr/>
        </p:nvCxnSpPr>
        <p:spPr>
          <a:xfrm flipV="1">
            <a:off x="7772400" y="1504950"/>
            <a:ext cx="0" cy="1743075"/>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FBDC8316-1F27-4927-A095-4C95040396ED}"/>
              </a:ext>
            </a:extLst>
          </p:cNvPr>
          <p:cNvCxnSpPr>
            <a:cxnSpLocks/>
          </p:cNvCxnSpPr>
          <p:nvPr/>
        </p:nvCxnSpPr>
        <p:spPr>
          <a:xfrm flipH="1">
            <a:off x="3600450" y="1504950"/>
            <a:ext cx="4171950" cy="0"/>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EF5C527B-724B-49C6-BDE9-1B807BF6CFF1}"/>
              </a:ext>
            </a:extLst>
          </p:cNvPr>
          <p:cNvSpPr txBox="1"/>
          <p:nvPr/>
        </p:nvSpPr>
        <p:spPr>
          <a:xfrm>
            <a:off x="5516346" y="1096030"/>
            <a:ext cx="340158" cy="523220"/>
          </a:xfrm>
          <a:prstGeom prst="rect">
            <a:avLst/>
          </a:prstGeom>
          <a:noFill/>
        </p:spPr>
        <p:txBody>
          <a:bodyPr wrap="none" rtlCol="0">
            <a:spAutoFit/>
          </a:bodyPr>
          <a:lstStyle/>
          <a:p>
            <a:r>
              <a:rPr lang="en-US" sz="2800" b="1" dirty="0"/>
              <a:t>*</a:t>
            </a:r>
          </a:p>
        </p:txBody>
      </p:sp>
      <p:sp>
        <p:nvSpPr>
          <p:cNvPr id="16" name="TextBox 15">
            <a:extLst>
              <a:ext uri="{FF2B5EF4-FFF2-40B4-BE49-F238E27FC236}">
                <a16:creationId xmlns:a16="http://schemas.microsoft.com/office/drawing/2014/main" id="{3296C61A-47EB-4ECD-B4B2-5F10A61D213B}"/>
              </a:ext>
            </a:extLst>
          </p:cNvPr>
          <p:cNvSpPr txBox="1"/>
          <p:nvPr/>
        </p:nvSpPr>
        <p:spPr>
          <a:xfrm>
            <a:off x="10210589" y="5942351"/>
            <a:ext cx="1766881" cy="1508105"/>
          </a:xfrm>
          <a:prstGeom prst="rect">
            <a:avLst/>
          </a:prstGeom>
          <a:noFill/>
        </p:spPr>
        <p:txBody>
          <a:bodyPr wrap="square">
            <a:spAutoFit/>
          </a:bodyPr>
          <a:lstStyle/>
          <a:p>
            <a:pPr algn="r" rtl="0">
              <a:spcBef>
                <a:spcPts val="0"/>
              </a:spcBef>
              <a:spcAft>
                <a:spcPts val="0"/>
              </a:spcAft>
            </a:pPr>
            <a:r>
              <a:rPr lang="en-US" sz="1400" b="0" i="0" u="none" strike="noStrike" dirty="0">
                <a:solidFill>
                  <a:srgbClr val="000000"/>
                </a:solidFill>
                <a:effectLst/>
                <a:latin typeface="Arial" panose="020B0604020202020204" pitchFamily="34" charset="0"/>
              </a:rPr>
              <a:t>‘ = p &lt; 0.01</a:t>
            </a:r>
            <a:endParaRPr lang="en-US" sz="1400" b="0" dirty="0">
              <a:effectLst/>
            </a:endParaRPr>
          </a:p>
          <a:p>
            <a:pPr algn="r" rtl="0">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0" i="0" u="none" strike="noStrike" dirty="0">
                <a:solidFill>
                  <a:srgbClr val="000000"/>
                </a:solidFill>
                <a:effectLst/>
                <a:latin typeface="Arial" panose="020B0604020202020204" pitchFamily="34" charset="0"/>
              </a:rPr>
              <a:t> = p &lt; 0.05</a:t>
            </a:r>
            <a:endParaRPr lang="en-US" sz="1400" b="0" dirty="0">
              <a:effectLst/>
            </a:endParaRPr>
          </a:p>
          <a:p>
            <a:pPr algn="r" rtl="0">
              <a:spcBef>
                <a:spcPts val="0"/>
              </a:spcBef>
              <a:spcAft>
                <a:spcPts val="0"/>
              </a:spcAft>
            </a:pPr>
            <a:r>
              <a:rPr lang="en-US" sz="1400" b="1" i="0" u="none" strike="noStrike" dirty="0">
                <a:solidFill>
                  <a:srgbClr val="000000"/>
                </a:solidFill>
                <a:effectLst/>
                <a:latin typeface="Arial" panose="020B0604020202020204" pitchFamily="34" charset="0"/>
              </a:rPr>
              <a:t>** </a:t>
            </a:r>
            <a:r>
              <a:rPr lang="en-US" sz="1400" b="0" i="0" u="none" strike="noStrike" dirty="0">
                <a:solidFill>
                  <a:srgbClr val="000000"/>
                </a:solidFill>
                <a:effectLst/>
                <a:latin typeface="Arial" panose="020B0604020202020204" pitchFamily="34" charset="0"/>
              </a:rPr>
              <a:t>= p &lt; 0.01</a:t>
            </a:r>
            <a:endParaRPr lang="en-US" sz="1400" b="0" dirty="0">
              <a:effectLst/>
            </a:endParaRPr>
          </a:p>
          <a:p>
            <a:pPr algn="r" rtl="0">
              <a:spcBef>
                <a:spcPts val="0"/>
              </a:spcBef>
              <a:spcAft>
                <a:spcPts val="0"/>
              </a:spcAft>
            </a:pPr>
            <a:r>
              <a:rPr lang="en-US" sz="1400" b="1" i="0" u="none" strike="noStrike" dirty="0">
                <a:solidFill>
                  <a:srgbClr val="000000"/>
                </a:solidFill>
                <a:effectLst/>
                <a:latin typeface="Arial" panose="020B0604020202020204" pitchFamily="34" charset="0"/>
              </a:rPr>
              <a:t>***</a:t>
            </a:r>
            <a:r>
              <a:rPr lang="en-US" sz="1400" b="0" i="0" u="none" strike="noStrike" dirty="0">
                <a:solidFill>
                  <a:srgbClr val="000000"/>
                </a:solidFill>
                <a:effectLst/>
                <a:latin typeface="Arial" panose="020B0604020202020204" pitchFamily="34" charset="0"/>
              </a:rPr>
              <a:t> = p &lt; 0.001</a:t>
            </a:r>
            <a:endParaRPr lang="en-US" sz="1400" b="0" dirty="0">
              <a:effectLst/>
            </a:endParaRPr>
          </a:p>
          <a:p>
            <a:br>
              <a:rPr lang="en-US" dirty="0"/>
            </a:br>
            <a:endParaRPr lang="en-US" dirty="0"/>
          </a:p>
        </p:txBody>
      </p:sp>
    </p:spTree>
    <p:extLst>
      <p:ext uri="{BB962C8B-B14F-4D97-AF65-F5344CB8AC3E}">
        <p14:creationId xmlns:p14="http://schemas.microsoft.com/office/powerpoint/2010/main" val="345846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25EB6-0160-431A-9264-ADE3D600F2C7}"/>
              </a:ext>
            </a:extLst>
          </p:cNvPr>
          <p:cNvSpPr>
            <a:spLocks noGrp="1"/>
          </p:cNvSpPr>
          <p:nvPr>
            <p:ph type="title"/>
          </p:nvPr>
        </p:nvSpPr>
        <p:spPr/>
        <p:txBody>
          <a:bodyPr/>
          <a:lstStyle/>
          <a:p>
            <a:r>
              <a:rPr lang="en-US" dirty="0"/>
              <a:t>Participants</a:t>
            </a:r>
          </a:p>
        </p:txBody>
      </p:sp>
      <p:sp>
        <p:nvSpPr>
          <p:cNvPr id="3" name="Content Placeholder 2">
            <a:extLst>
              <a:ext uri="{FF2B5EF4-FFF2-40B4-BE49-F238E27FC236}">
                <a16:creationId xmlns:a16="http://schemas.microsoft.com/office/drawing/2014/main" id="{04101240-2F3B-4692-9CCD-EA3C7188EEE3}"/>
              </a:ext>
            </a:extLst>
          </p:cNvPr>
          <p:cNvSpPr>
            <a:spLocks noGrp="1"/>
          </p:cNvSpPr>
          <p:nvPr>
            <p:ph idx="1"/>
          </p:nvPr>
        </p:nvSpPr>
        <p:spPr>
          <a:xfrm>
            <a:off x="919929" y="1572760"/>
            <a:ext cx="8596668" cy="4675640"/>
          </a:xfrm>
        </p:spPr>
        <p:txBody>
          <a:bodyPr>
            <a:normAutofit fontScale="92500" lnSpcReduction="10000"/>
          </a:bodyPr>
          <a:lstStyle/>
          <a:p>
            <a:r>
              <a:rPr lang="en-US" sz="3000" dirty="0"/>
              <a:t>57 Total</a:t>
            </a:r>
            <a:br>
              <a:rPr lang="en-US" sz="3000" dirty="0"/>
            </a:br>
            <a:endParaRPr lang="en-US" sz="3000" dirty="0"/>
          </a:p>
          <a:p>
            <a:pPr lvl="1"/>
            <a:r>
              <a:rPr lang="en-US" sz="2600" dirty="0"/>
              <a:t>21 Adults</a:t>
            </a:r>
          </a:p>
          <a:p>
            <a:pPr lvl="2"/>
            <a:r>
              <a:rPr lang="en-US" sz="2200" dirty="0"/>
              <a:t>Mean: 26.6 </a:t>
            </a:r>
            <a:r>
              <a:rPr lang="en-US" sz="2200" dirty="0" err="1"/>
              <a:t>yrs</a:t>
            </a:r>
            <a:r>
              <a:rPr lang="en-US" sz="2200" dirty="0"/>
              <a:t> old</a:t>
            </a:r>
          </a:p>
          <a:p>
            <a:pPr lvl="2"/>
            <a:r>
              <a:rPr lang="en-US" sz="2200" dirty="0"/>
              <a:t>SD: 5.08 </a:t>
            </a:r>
            <a:r>
              <a:rPr lang="en-US" sz="2200" dirty="0" err="1"/>
              <a:t>yrs</a:t>
            </a:r>
            <a:endParaRPr lang="en-US" sz="2200" dirty="0"/>
          </a:p>
          <a:p>
            <a:pPr lvl="2"/>
            <a:r>
              <a:rPr lang="en-US" sz="2200" dirty="0"/>
              <a:t>Range: 20 – 44 </a:t>
            </a:r>
            <a:r>
              <a:rPr lang="en-US" sz="2200" dirty="0" err="1"/>
              <a:t>yrs</a:t>
            </a:r>
            <a:r>
              <a:rPr lang="en-US" sz="2200" dirty="0"/>
              <a:t> old)</a:t>
            </a:r>
          </a:p>
          <a:p>
            <a:pPr marL="457200" lvl="1" indent="0">
              <a:buNone/>
            </a:pPr>
            <a:endParaRPr lang="en-US" sz="2600" dirty="0"/>
          </a:p>
          <a:p>
            <a:pPr lvl="1"/>
            <a:r>
              <a:rPr lang="en-US" sz="2600" dirty="0"/>
              <a:t>36 Children </a:t>
            </a:r>
          </a:p>
          <a:p>
            <a:pPr lvl="2"/>
            <a:r>
              <a:rPr lang="en-US" sz="2200" dirty="0"/>
              <a:t>Mean: 7.03 </a:t>
            </a:r>
            <a:r>
              <a:rPr lang="en-US" sz="2200" dirty="0" err="1"/>
              <a:t>yrs</a:t>
            </a:r>
            <a:r>
              <a:rPr lang="en-US" sz="2200" dirty="0"/>
              <a:t> old</a:t>
            </a:r>
          </a:p>
          <a:p>
            <a:pPr lvl="2"/>
            <a:r>
              <a:rPr lang="en-US" sz="2200" dirty="0"/>
              <a:t>SD: 1.75 </a:t>
            </a:r>
            <a:r>
              <a:rPr lang="en-US" sz="2200" dirty="0" err="1"/>
              <a:t>yrs</a:t>
            </a:r>
            <a:endParaRPr lang="en-US" sz="2200" dirty="0"/>
          </a:p>
          <a:p>
            <a:pPr lvl="2"/>
            <a:r>
              <a:rPr lang="en-US" sz="2200" dirty="0"/>
              <a:t>Range: 4 – 10 </a:t>
            </a:r>
            <a:r>
              <a:rPr lang="en-US" sz="2200" dirty="0" err="1"/>
              <a:t>yrs</a:t>
            </a:r>
            <a:r>
              <a:rPr lang="en-US" sz="2200" dirty="0"/>
              <a:t> old)</a:t>
            </a:r>
          </a:p>
          <a:p>
            <a:endParaRPr lang="en-US" dirty="0"/>
          </a:p>
        </p:txBody>
      </p:sp>
    </p:spTree>
    <p:extLst>
      <p:ext uri="{BB962C8B-B14F-4D97-AF65-F5344CB8AC3E}">
        <p14:creationId xmlns:p14="http://schemas.microsoft.com/office/powerpoint/2010/main" val="3245049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F0573-F569-468D-804D-9B99CAA5518F}"/>
              </a:ext>
            </a:extLst>
          </p:cNvPr>
          <p:cNvSpPr>
            <a:spLocks noGrp="1"/>
          </p:cNvSpPr>
          <p:nvPr>
            <p:ph type="title"/>
          </p:nvPr>
        </p:nvSpPr>
        <p:spPr>
          <a:xfrm>
            <a:off x="677334" y="111123"/>
            <a:ext cx="8596668" cy="657225"/>
          </a:xfrm>
        </p:spPr>
        <p:txBody>
          <a:bodyPr/>
          <a:lstStyle/>
          <a:p>
            <a:r>
              <a:rPr lang="en-US" dirty="0"/>
              <a:t>Bivariate Fixed Effects Models</a:t>
            </a:r>
          </a:p>
        </p:txBody>
      </p:sp>
      <p:sp>
        <p:nvSpPr>
          <p:cNvPr id="3" name="Content Placeholder 2">
            <a:extLst>
              <a:ext uri="{FF2B5EF4-FFF2-40B4-BE49-F238E27FC236}">
                <a16:creationId xmlns:a16="http://schemas.microsoft.com/office/drawing/2014/main" id="{2B796B9F-C9F6-4596-B698-6E560274B3FA}"/>
              </a:ext>
            </a:extLst>
          </p:cNvPr>
          <p:cNvSpPr>
            <a:spLocks noGrp="1"/>
          </p:cNvSpPr>
          <p:nvPr>
            <p:ph idx="1"/>
          </p:nvPr>
        </p:nvSpPr>
        <p:spPr>
          <a:xfrm>
            <a:off x="677334" y="950914"/>
            <a:ext cx="8596668" cy="4678361"/>
          </a:xfrm>
        </p:spPr>
        <p:txBody>
          <a:bodyPr/>
          <a:lstStyle/>
          <a:p>
            <a:r>
              <a:rPr lang="en-US" dirty="0"/>
              <a:t>Age Group significantly predicted differences in neural activation similarity, such that, adults typically demonstrated lower correlation values than their younger counterparts. </a:t>
            </a:r>
          </a:p>
        </p:txBody>
      </p:sp>
      <p:sp>
        <p:nvSpPr>
          <p:cNvPr id="6" name="TextBox 5">
            <a:extLst>
              <a:ext uri="{FF2B5EF4-FFF2-40B4-BE49-F238E27FC236}">
                <a16:creationId xmlns:a16="http://schemas.microsoft.com/office/drawing/2014/main" id="{1E2B7A38-872F-4418-9398-D379E9EE8F39}"/>
              </a:ext>
            </a:extLst>
          </p:cNvPr>
          <p:cNvSpPr txBox="1"/>
          <p:nvPr/>
        </p:nvSpPr>
        <p:spPr>
          <a:xfrm>
            <a:off x="892585" y="1982710"/>
            <a:ext cx="5651090" cy="3477875"/>
          </a:xfrm>
          <a:prstGeom prst="rect">
            <a:avLst/>
          </a:prstGeom>
          <a:noFill/>
        </p:spPr>
        <p:txBody>
          <a:bodyPr wrap="square" rtlCol="0">
            <a:spAutoFit/>
          </a:bodyPr>
          <a:lstStyle/>
          <a:p>
            <a:pPr algn="ctr"/>
            <a:r>
              <a:rPr lang="en-US" sz="1100" dirty="0"/>
              <a:t>Age Group Predicts Variance Differences in Activation</a:t>
            </a:r>
          </a:p>
          <a:p>
            <a:r>
              <a:rPr lang="en-US" sz="1100" dirty="0"/>
              <a:t>==========================================================================                                                        </a:t>
            </a:r>
          </a:p>
          <a:p>
            <a:r>
              <a:rPr lang="en-US" sz="1100" dirty="0"/>
              <a:t>                                                       Correlation (r value)    </a:t>
            </a:r>
            <a:br>
              <a:rPr lang="en-US" sz="1100" dirty="0"/>
            </a:br>
            <a:r>
              <a:rPr lang="en-US" sz="1100" dirty="0"/>
              <a:t>                   </a:t>
            </a:r>
          </a:p>
          <a:p>
            <a:r>
              <a:rPr lang="en-US" sz="1100" dirty="0"/>
              <a:t>                                                    ACC               AMY              NaCC            vmPFC      </a:t>
            </a:r>
          </a:p>
          <a:p>
            <a:r>
              <a:rPr lang="en-US" sz="1100" dirty="0"/>
              <a:t>---------------------------------------------------------------------------------------------------</a:t>
            </a:r>
          </a:p>
          <a:p>
            <a:r>
              <a:rPr lang="en-US" sz="1100" dirty="0"/>
              <a:t>Age Group                                  -0.046***         -0.024**        -0.044***        -0.090***    </a:t>
            </a:r>
          </a:p>
          <a:p>
            <a:r>
              <a:rPr lang="en-US" sz="1100" dirty="0"/>
              <a:t>  </a:t>
            </a:r>
            <a:r>
              <a:rPr lang="en-US" sz="800" dirty="0"/>
              <a:t>(Adult)</a:t>
            </a:r>
            <a:r>
              <a:rPr lang="en-US" sz="1100" dirty="0"/>
              <a:t>                                        (0.015)            (0.012)         (0.013)          (0.014)</a:t>
            </a:r>
          </a:p>
          <a:p>
            <a:r>
              <a:rPr lang="en-US" sz="1100" dirty="0"/>
              <a:t>                                                                                                   </a:t>
            </a:r>
          </a:p>
          <a:p>
            <a:r>
              <a:rPr lang="en-US" sz="1100" dirty="0"/>
              <a:t>Intercept                                     0.257***          0.221***        0.252***         0.298***    </a:t>
            </a:r>
          </a:p>
          <a:p>
            <a:r>
              <a:rPr lang="en-US" sz="1100" dirty="0"/>
              <a:t>  </a:t>
            </a:r>
            <a:r>
              <a:rPr lang="en-US" sz="800" dirty="0"/>
              <a:t>(Child)</a:t>
            </a:r>
            <a:r>
              <a:rPr lang="en-US" sz="1100" dirty="0"/>
              <a:t>                                        (0.009)            (0.007)         (0.008)          (0.008) </a:t>
            </a:r>
          </a:p>
          <a:p>
            <a:r>
              <a:rPr lang="en-US" sz="1100" dirty="0"/>
              <a:t>                                                                                                   </a:t>
            </a:r>
          </a:p>
          <a:p>
            <a:r>
              <a:rPr lang="en-US" sz="1100" dirty="0"/>
              <a:t>---------------------------------------------------------------------------------------------------</a:t>
            </a:r>
          </a:p>
          <a:p>
            <a:r>
              <a:rPr lang="en-US" sz="1100" dirty="0"/>
              <a:t>Observations                                3,192             3,192	      3,192 	     3,192</a:t>
            </a:r>
          </a:p>
          <a:p>
            <a:r>
              <a:rPr lang="en-US" sz="1100" dirty="0"/>
              <a:t>R2                                               0.003             0.001            0.003            0.014      </a:t>
            </a:r>
          </a:p>
          <a:p>
            <a:r>
              <a:rPr lang="en-US" sz="1100" dirty="0"/>
              <a:t>Adjusted R2                                 0.003             0.001            0.003            0.013      </a:t>
            </a:r>
          </a:p>
          <a:p>
            <a:r>
              <a:rPr lang="en-US" sz="1100" dirty="0"/>
              <a:t>Residual Std. Error (df = 3190)      0.396             0.318            0.364            0.369      </a:t>
            </a:r>
          </a:p>
          <a:p>
            <a:r>
              <a:rPr lang="en-US" sz="1100" dirty="0"/>
              <a:t>F Statistic (df = 1; 3190)               9.82***           4.08**           10.90***         44.60***    </a:t>
            </a:r>
          </a:p>
          <a:p>
            <a:r>
              <a:rPr lang="en-US" sz="1100" dirty="0"/>
              <a:t>=========================================================================</a:t>
            </a:r>
          </a:p>
          <a:p>
            <a:r>
              <a:rPr lang="en-US" sz="1100" dirty="0"/>
              <a:t>Note:                                                                              *p&lt;0.1; **p&lt;0.05; ***p&lt;0.01</a:t>
            </a:r>
          </a:p>
        </p:txBody>
      </p:sp>
      <p:sp>
        <p:nvSpPr>
          <p:cNvPr id="4" name="Arrow: Left 3">
            <a:extLst>
              <a:ext uri="{FF2B5EF4-FFF2-40B4-BE49-F238E27FC236}">
                <a16:creationId xmlns:a16="http://schemas.microsoft.com/office/drawing/2014/main" id="{4AD40FCB-9EEC-49E6-B7D8-1E404F02A0F3}"/>
              </a:ext>
            </a:extLst>
          </p:cNvPr>
          <p:cNvSpPr/>
          <p:nvPr/>
        </p:nvSpPr>
        <p:spPr>
          <a:xfrm>
            <a:off x="6432032" y="2924315"/>
            <a:ext cx="706581" cy="602673"/>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5D66671D-A7D1-41DD-B2B4-0B7CC965BD42}"/>
              </a:ext>
            </a:extLst>
          </p:cNvPr>
          <p:cNvSpPr/>
          <p:nvPr/>
        </p:nvSpPr>
        <p:spPr>
          <a:xfrm rot="10800000">
            <a:off x="2211417" y="2924315"/>
            <a:ext cx="706581" cy="602673"/>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25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EB992C-A757-4203-B19E-B86B42990E34}"/>
              </a:ext>
            </a:extLst>
          </p:cNvPr>
          <p:cNvPicPr>
            <a:picLocks noChangeAspect="1"/>
          </p:cNvPicPr>
          <p:nvPr/>
        </p:nvPicPr>
        <p:blipFill rotWithShape="1">
          <a:blip r:embed="rId3"/>
          <a:srcRect t="9286" r="4301" b="14346"/>
          <a:stretch/>
        </p:blipFill>
        <p:spPr>
          <a:xfrm>
            <a:off x="266012" y="820882"/>
            <a:ext cx="9262452" cy="4561609"/>
          </a:xfrm>
          <a:prstGeom prst="rect">
            <a:avLst/>
          </a:prstGeom>
        </p:spPr>
      </p:pic>
      <p:sp>
        <p:nvSpPr>
          <p:cNvPr id="23" name="TextBox 22">
            <a:extLst>
              <a:ext uri="{FF2B5EF4-FFF2-40B4-BE49-F238E27FC236}">
                <a16:creationId xmlns:a16="http://schemas.microsoft.com/office/drawing/2014/main" id="{685C84AA-DCC3-4043-9FBA-ACFAEE0C88A6}"/>
              </a:ext>
            </a:extLst>
          </p:cNvPr>
          <p:cNvSpPr txBox="1"/>
          <p:nvPr/>
        </p:nvSpPr>
        <p:spPr>
          <a:xfrm>
            <a:off x="1014737" y="5572124"/>
            <a:ext cx="1123733" cy="584775"/>
          </a:xfrm>
          <a:prstGeom prst="rect">
            <a:avLst/>
          </a:prstGeom>
          <a:noFill/>
        </p:spPr>
        <p:txBody>
          <a:bodyPr wrap="square" rtlCol="0">
            <a:spAutoFit/>
          </a:bodyPr>
          <a:lstStyle/>
          <a:p>
            <a:r>
              <a:rPr lang="en-US" sz="3200" dirty="0"/>
              <a:t>Child</a:t>
            </a:r>
            <a:endParaRPr lang="en-US" sz="2800" dirty="0"/>
          </a:p>
        </p:txBody>
      </p:sp>
      <p:sp>
        <p:nvSpPr>
          <p:cNvPr id="24" name="TextBox 23">
            <a:extLst>
              <a:ext uri="{FF2B5EF4-FFF2-40B4-BE49-F238E27FC236}">
                <a16:creationId xmlns:a16="http://schemas.microsoft.com/office/drawing/2014/main" id="{1B603F33-83C5-4287-B63D-3FCB1B71CD03}"/>
              </a:ext>
            </a:extLst>
          </p:cNvPr>
          <p:cNvSpPr txBox="1"/>
          <p:nvPr/>
        </p:nvSpPr>
        <p:spPr>
          <a:xfrm>
            <a:off x="8591550" y="5572125"/>
            <a:ext cx="1200836" cy="584775"/>
          </a:xfrm>
          <a:prstGeom prst="rect">
            <a:avLst/>
          </a:prstGeom>
          <a:noFill/>
        </p:spPr>
        <p:txBody>
          <a:bodyPr wrap="square" rtlCol="0">
            <a:spAutoFit/>
          </a:bodyPr>
          <a:lstStyle/>
          <a:p>
            <a:r>
              <a:rPr lang="en-US" sz="3200" dirty="0"/>
              <a:t>Adult</a:t>
            </a:r>
          </a:p>
        </p:txBody>
      </p:sp>
      <p:sp>
        <p:nvSpPr>
          <p:cNvPr id="25" name="TextBox 24">
            <a:extLst>
              <a:ext uri="{FF2B5EF4-FFF2-40B4-BE49-F238E27FC236}">
                <a16:creationId xmlns:a16="http://schemas.microsoft.com/office/drawing/2014/main" id="{D01BC256-1139-42CD-B1DB-B5A5B77F0CB3}"/>
              </a:ext>
            </a:extLst>
          </p:cNvPr>
          <p:cNvSpPr txBox="1"/>
          <p:nvPr/>
        </p:nvSpPr>
        <p:spPr>
          <a:xfrm>
            <a:off x="2138470" y="348675"/>
            <a:ext cx="5933859" cy="584775"/>
          </a:xfrm>
          <a:prstGeom prst="rect">
            <a:avLst/>
          </a:prstGeom>
          <a:noFill/>
        </p:spPr>
        <p:txBody>
          <a:bodyPr wrap="square" rtlCol="0">
            <a:spAutoFit/>
          </a:bodyPr>
          <a:lstStyle/>
          <a:p>
            <a:pPr algn="ctr"/>
            <a:r>
              <a:rPr lang="en-US" sz="3200" dirty="0"/>
              <a:t>Neural Similarity By Age Group</a:t>
            </a:r>
          </a:p>
        </p:txBody>
      </p:sp>
    </p:spTree>
    <p:extLst>
      <p:ext uri="{BB962C8B-B14F-4D97-AF65-F5344CB8AC3E}">
        <p14:creationId xmlns:p14="http://schemas.microsoft.com/office/powerpoint/2010/main" val="3474414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7984-860D-4257-B5CB-FF8F7F60E809}"/>
              </a:ext>
            </a:extLst>
          </p:cNvPr>
          <p:cNvSpPr>
            <a:spLocks noGrp="1"/>
          </p:cNvSpPr>
          <p:nvPr>
            <p:ph type="title"/>
          </p:nvPr>
        </p:nvSpPr>
        <p:spPr>
          <a:xfrm>
            <a:off x="466725" y="95250"/>
            <a:ext cx="8596668" cy="1320800"/>
          </a:xfrm>
        </p:spPr>
        <p:txBody>
          <a:bodyPr/>
          <a:lstStyle/>
          <a:p>
            <a:r>
              <a:rPr lang="en-US" dirty="0"/>
              <a:t>Multivariate Fixed Main Effects Models</a:t>
            </a:r>
          </a:p>
        </p:txBody>
      </p:sp>
      <p:sp>
        <p:nvSpPr>
          <p:cNvPr id="5" name="Content Placeholder 4">
            <a:extLst>
              <a:ext uri="{FF2B5EF4-FFF2-40B4-BE49-F238E27FC236}">
                <a16:creationId xmlns:a16="http://schemas.microsoft.com/office/drawing/2014/main" id="{2DEB210B-CE15-4AEA-9FD2-CA3348FDB2E8}"/>
              </a:ext>
            </a:extLst>
          </p:cNvPr>
          <p:cNvSpPr>
            <a:spLocks noGrp="1"/>
          </p:cNvSpPr>
          <p:nvPr>
            <p:ph idx="1"/>
          </p:nvPr>
        </p:nvSpPr>
        <p:spPr>
          <a:xfrm>
            <a:off x="677334" y="1893889"/>
            <a:ext cx="6315075" cy="5487986"/>
          </a:xfrm>
        </p:spPr>
        <p:txBody>
          <a:bodyPr>
            <a:normAutofit/>
          </a:bodyPr>
          <a:lstStyle/>
          <a:p>
            <a:pPr marL="0" indent="0">
              <a:lnSpc>
                <a:spcPct val="110000"/>
              </a:lnSpc>
              <a:spcBef>
                <a:spcPts val="0"/>
              </a:spcBef>
              <a:buNone/>
            </a:pPr>
            <a:r>
              <a:rPr lang="en-US" sz="1100" dirty="0"/>
              <a:t>		Age Group and Valence Predict Variance Differences in Activation</a:t>
            </a:r>
          </a:p>
          <a:p>
            <a:pPr marL="0" indent="0">
              <a:lnSpc>
                <a:spcPct val="110000"/>
              </a:lnSpc>
              <a:spcBef>
                <a:spcPts val="0"/>
              </a:spcBef>
              <a:buNone/>
            </a:pPr>
            <a:r>
              <a:rPr lang="en-US" sz="1100" dirty="0"/>
              <a:t>	======================================================================</a:t>
            </a:r>
          </a:p>
          <a:p>
            <a:pPr marL="0" indent="0">
              <a:lnSpc>
                <a:spcPct val="110000"/>
              </a:lnSpc>
              <a:spcBef>
                <a:spcPts val="0"/>
              </a:spcBef>
              <a:buNone/>
            </a:pPr>
            <a:r>
              <a:rPr lang="en-US" sz="1100" dirty="0"/>
              <a:t>							Correlation (r value)         </a:t>
            </a:r>
          </a:p>
          <a:p>
            <a:pPr marL="0" indent="0">
              <a:lnSpc>
                <a:spcPct val="110000"/>
              </a:lnSpc>
              <a:spcBef>
                <a:spcPts val="0"/>
              </a:spcBef>
              <a:buNone/>
            </a:pPr>
            <a:r>
              <a:rPr lang="en-US" sz="1100" dirty="0"/>
              <a:t>                                   			ACC      	AMY      	NaCC      	vmPFC  </a:t>
            </a:r>
          </a:p>
          <a:p>
            <a:pPr marL="0" indent="0">
              <a:lnSpc>
                <a:spcPct val="110000"/>
              </a:lnSpc>
              <a:spcBef>
                <a:spcPts val="0"/>
              </a:spcBef>
              <a:buNone/>
            </a:pPr>
            <a:r>
              <a:rPr lang="en-US" sz="1100" dirty="0"/>
              <a:t>					----------------------------------------------------------------------</a:t>
            </a:r>
          </a:p>
          <a:p>
            <a:pPr marL="0" indent="0">
              <a:lnSpc>
                <a:spcPct val="110000"/>
              </a:lnSpc>
              <a:spcBef>
                <a:spcPts val="0"/>
              </a:spcBef>
              <a:buNone/>
            </a:pPr>
            <a:r>
              <a:rPr lang="en-US" sz="1100" dirty="0"/>
              <a:t>Adult						-0.046*** 	-0.024** 	-0.044*** 	-0.090***</a:t>
            </a:r>
          </a:p>
          <a:p>
            <a:pPr marL="0" indent="0">
              <a:lnSpc>
                <a:spcPct val="110000"/>
              </a:lnSpc>
              <a:spcBef>
                <a:spcPts val="0"/>
              </a:spcBef>
              <a:buNone/>
            </a:pPr>
            <a:r>
              <a:rPr lang="en-US" sz="1100" dirty="0"/>
              <a:t>                                 			(0.015)  	(0.012)   	(0.013)   	(0.014) </a:t>
            </a:r>
          </a:p>
          <a:p>
            <a:pPr marL="0" indent="0">
              <a:lnSpc>
                <a:spcPct val="110000"/>
              </a:lnSpc>
              <a:spcBef>
                <a:spcPts val="0"/>
              </a:spcBef>
              <a:buNone/>
            </a:pPr>
            <a:r>
              <a:rPr lang="en-US" sz="1100" dirty="0"/>
              <a:t>                                                                                                                                          </a:t>
            </a:r>
          </a:p>
          <a:p>
            <a:pPr marL="0" indent="0">
              <a:lnSpc>
                <a:spcPct val="110000"/>
              </a:lnSpc>
              <a:spcBef>
                <a:spcPts val="0"/>
              </a:spcBef>
              <a:buNone/>
            </a:pPr>
            <a:r>
              <a:rPr lang="en-US" sz="1100" dirty="0"/>
              <a:t>Positive Valence Comparisons		-0.026*   	-0.003   	-0.018    	-0.020  </a:t>
            </a:r>
          </a:p>
          <a:p>
            <a:pPr marL="0" indent="0">
              <a:lnSpc>
                <a:spcPct val="110000"/>
              </a:lnSpc>
              <a:spcBef>
                <a:spcPts val="0"/>
              </a:spcBef>
              <a:buNone/>
            </a:pPr>
            <a:r>
              <a:rPr lang="en-US" sz="1100" dirty="0"/>
              <a:t>                                 			(0.014)  	(0.011)   	(0.013)   	(0.013) </a:t>
            </a:r>
          </a:p>
          <a:p>
            <a:pPr marL="0" indent="0">
              <a:lnSpc>
                <a:spcPct val="110000"/>
              </a:lnSpc>
              <a:spcBef>
                <a:spcPts val="0"/>
              </a:spcBef>
              <a:buNone/>
            </a:pPr>
            <a:r>
              <a:rPr lang="en-US" sz="1100" dirty="0"/>
              <a:t>                                                                      </a:t>
            </a:r>
          </a:p>
          <a:p>
            <a:pPr marL="0" indent="0">
              <a:lnSpc>
                <a:spcPct val="110000"/>
              </a:lnSpc>
              <a:spcBef>
                <a:spcPts val="0"/>
              </a:spcBef>
              <a:buNone/>
            </a:pPr>
            <a:r>
              <a:rPr lang="en-US" sz="1100" dirty="0"/>
              <a:t>Intercept					0.270***  	0.223*** 	0.261***  	0.308*** </a:t>
            </a:r>
          </a:p>
          <a:p>
            <a:pPr marL="0" indent="0">
              <a:lnSpc>
                <a:spcPct val="110000"/>
              </a:lnSpc>
              <a:spcBef>
                <a:spcPts val="0"/>
              </a:spcBef>
              <a:buNone/>
            </a:pPr>
            <a:r>
              <a:rPr lang="en-US" sz="1100" dirty="0"/>
              <a:t>                                 			(0.011)  	(0.009)   	(0.010)   	(0.010) </a:t>
            </a:r>
          </a:p>
          <a:p>
            <a:pPr marL="0" indent="0">
              <a:lnSpc>
                <a:spcPct val="110000"/>
              </a:lnSpc>
              <a:spcBef>
                <a:spcPts val="0"/>
              </a:spcBef>
              <a:buNone/>
            </a:pPr>
            <a:r>
              <a:rPr lang="en-US" sz="1100" dirty="0"/>
              <a:t>                                                                      </a:t>
            </a:r>
          </a:p>
          <a:p>
            <a:pPr marL="0" indent="0">
              <a:lnSpc>
                <a:spcPct val="110000"/>
              </a:lnSpc>
              <a:spcBef>
                <a:spcPts val="0"/>
              </a:spcBef>
              <a:buNone/>
            </a:pPr>
            <a:r>
              <a:rPr lang="en-US" sz="1100" dirty="0"/>
              <a:t>					----------------------------------------------------------------------</a:t>
            </a:r>
          </a:p>
          <a:p>
            <a:pPr marL="0" indent="0">
              <a:lnSpc>
                <a:spcPct val="110000"/>
              </a:lnSpc>
              <a:spcBef>
                <a:spcPts val="0"/>
              </a:spcBef>
              <a:buNone/>
            </a:pPr>
            <a:r>
              <a:rPr lang="en-US" sz="1100" dirty="0"/>
              <a:t>Observations                      			3,192    	3,192     	3,192     	3,192  </a:t>
            </a:r>
          </a:p>
          <a:p>
            <a:pPr marL="0" indent="0">
              <a:lnSpc>
                <a:spcPct val="110000"/>
              </a:lnSpc>
              <a:spcBef>
                <a:spcPts val="0"/>
              </a:spcBef>
              <a:buNone/>
            </a:pPr>
            <a:r>
              <a:rPr lang="en-US" sz="1100" dirty="0"/>
              <a:t>R2                                      			0.004    	0.001     	0.004     	0.014  </a:t>
            </a:r>
          </a:p>
          <a:p>
            <a:pPr marL="0" indent="0">
              <a:lnSpc>
                <a:spcPct val="110000"/>
              </a:lnSpc>
              <a:spcBef>
                <a:spcPts val="0"/>
              </a:spcBef>
              <a:buNone/>
            </a:pPr>
            <a:r>
              <a:rPr lang="en-US" sz="1100" dirty="0"/>
              <a:t>Adjusted R2                         			0.004   	0.001     	0.003     	0.014  </a:t>
            </a:r>
          </a:p>
          <a:p>
            <a:pPr marL="0" indent="0">
              <a:lnSpc>
                <a:spcPct val="110000"/>
              </a:lnSpc>
              <a:spcBef>
                <a:spcPts val="0"/>
              </a:spcBef>
              <a:buNone/>
            </a:pPr>
            <a:r>
              <a:rPr lang="en-US" sz="1100" dirty="0"/>
              <a:t>Residual Std. Error (df = 3189)		0.396    	0.318    	0.364    	0.369  </a:t>
            </a:r>
          </a:p>
          <a:p>
            <a:pPr marL="0" indent="0">
              <a:lnSpc>
                <a:spcPct val="110000"/>
              </a:lnSpc>
              <a:spcBef>
                <a:spcPts val="0"/>
              </a:spcBef>
              <a:buNone/>
            </a:pPr>
            <a:r>
              <a:rPr lang="en-US" sz="1100" dirty="0"/>
              <a:t>F Statistic (df = 2; 3189)     			6.61**  	2.07**  	6.45***  	23.50***</a:t>
            </a:r>
          </a:p>
          <a:p>
            <a:pPr marL="0" indent="0">
              <a:lnSpc>
                <a:spcPct val="110000"/>
              </a:lnSpc>
              <a:spcBef>
                <a:spcPts val="0"/>
              </a:spcBef>
              <a:buNone/>
            </a:pPr>
            <a:r>
              <a:rPr lang="en-US" sz="1100" dirty="0"/>
              <a:t>	======================================================================</a:t>
            </a:r>
          </a:p>
          <a:p>
            <a:pPr marL="0" indent="0">
              <a:lnSpc>
                <a:spcPct val="110000"/>
              </a:lnSpc>
              <a:spcBef>
                <a:spcPts val="0"/>
              </a:spcBef>
              <a:buNone/>
            </a:pPr>
            <a:r>
              <a:rPr lang="en-US" sz="1100" dirty="0"/>
              <a:t>Note:                                  						    *p&lt;0.1; **p&lt;0.05; ***p&lt;0.01</a:t>
            </a:r>
          </a:p>
        </p:txBody>
      </p:sp>
      <p:sp>
        <p:nvSpPr>
          <p:cNvPr id="10" name="Content Placeholder 2">
            <a:extLst>
              <a:ext uri="{FF2B5EF4-FFF2-40B4-BE49-F238E27FC236}">
                <a16:creationId xmlns:a16="http://schemas.microsoft.com/office/drawing/2014/main" id="{8CECDFAB-2EEA-4B78-82E6-58C48FBA64D9}"/>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valence is included in the model. Valence does not predict activation at this stage.</a:t>
            </a:r>
          </a:p>
        </p:txBody>
      </p:sp>
      <p:sp>
        <p:nvSpPr>
          <p:cNvPr id="3" name="Right Bracket 2">
            <a:extLst>
              <a:ext uri="{FF2B5EF4-FFF2-40B4-BE49-F238E27FC236}">
                <a16:creationId xmlns:a16="http://schemas.microsoft.com/office/drawing/2014/main" id="{42938670-DF89-484B-AEEC-D53F09615F5E}"/>
              </a:ext>
            </a:extLst>
          </p:cNvPr>
          <p:cNvSpPr/>
          <p:nvPr/>
        </p:nvSpPr>
        <p:spPr>
          <a:xfrm>
            <a:off x="6726510" y="3429000"/>
            <a:ext cx="110708" cy="374073"/>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3A548848-9C8C-4AE0-AC25-2E1C45ACB40C}"/>
              </a:ext>
            </a:extLst>
          </p:cNvPr>
          <p:cNvSpPr/>
          <p:nvPr/>
        </p:nvSpPr>
        <p:spPr>
          <a:xfrm>
            <a:off x="6680791" y="5109730"/>
            <a:ext cx="110708" cy="106507"/>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30451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DCF-62C7-4B56-9F71-40C109F3CC00}"/>
              </a:ext>
            </a:extLst>
          </p:cNvPr>
          <p:cNvSpPr>
            <a:spLocks noGrp="1"/>
          </p:cNvSpPr>
          <p:nvPr>
            <p:ph type="title"/>
          </p:nvPr>
        </p:nvSpPr>
        <p:spPr>
          <a:xfrm>
            <a:off x="439209" y="180975"/>
            <a:ext cx="8596668" cy="1320800"/>
          </a:xfrm>
        </p:spPr>
        <p:txBody>
          <a:bodyPr/>
          <a:lstStyle/>
          <a:p>
            <a:r>
              <a:rPr lang="en-US" dirty="0"/>
              <a:t>Fixed Interaction Effect Models</a:t>
            </a:r>
          </a:p>
        </p:txBody>
      </p:sp>
      <p:sp>
        <p:nvSpPr>
          <p:cNvPr id="3" name="Content Placeholder 2">
            <a:extLst>
              <a:ext uri="{FF2B5EF4-FFF2-40B4-BE49-F238E27FC236}">
                <a16:creationId xmlns:a16="http://schemas.microsoft.com/office/drawing/2014/main" id="{783DFDE4-4A32-485C-9091-4209E90B7517}"/>
              </a:ext>
            </a:extLst>
          </p:cNvPr>
          <p:cNvSpPr>
            <a:spLocks noGrp="1"/>
          </p:cNvSpPr>
          <p:nvPr>
            <p:ph idx="1"/>
          </p:nvPr>
        </p:nvSpPr>
        <p:spPr>
          <a:xfrm>
            <a:off x="866775" y="1757362"/>
            <a:ext cx="7410450" cy="4505325"/>
          </a:xfrm>
        </p:spPr>
        <p:txBody>
          <a:bodyPr>
            <a:noAutofit/>
          </a:bodyPr>
          <a:lstStyle/>
          <a:p>
            <a:pPr marL="0" indent="0">
              <a:spcBef>
                <a:spcPts val="0"/>
              </a:spcBef>
              <a:buNone/>
            </a:pPr>
            <a:r>
              <a:rPr lang="en-US" sz="1050" dirty="0"/>
              <a:t>		Age Group and Valence Predict Variance Differences in Activation</a:t>
            </a:r>
          </a:p>
          <a:p>
            <a:pPr marL="0" indent="0">
              <a:spcBef>
                <a:spcPts val="0"/>
              </a:spcBef>
              <a:buNone/>
            </a:pPr>
            <a:r>
              <a:rPr lang="en-US" sz="1050" dirty="0"/>
              <a:t>=====================================================================================</a:t>
            </a:r>
          </a:p>
          <a:p>
            <a:pPr marL="0" indent="0">
              <a:spcBef>
                <a:spcPts val="0"/>
              </a:spcBef>
              <a:buNone/>
            </a:pPr>
            <a:r>
              <a:rPr lang="en-US" sz="1050" dirty="0"/>
              <a:t>							Correlation (r value)         </a:t>
            </a:r>
          </a:p>
          <a:p>
            <a:pPr marL="0" indent="0">
              <a:spcBef>
                <a:spcPts val="0"/>
              </a:spcBef>
              <a:buNone/>
            </a:pPr>
            <a:r>
              <a:rPr lang="en-US" sz="1050" dirty="0"/>
              <a:t>                                   		ACC      	AMY      	NaCC      	vmPFC  </a:t>
            </a:r>
          </a:p>
          <a:p>
            <a:pPr marL="0" indent="0">
              <a:spcBef>
                <a:spcPts val="0"/>
              </a:spcBef>
              <a:buNone/>
            </a:pPr>
            <a:r>
              <a:rPr lang="en-US" sz="1050" dirty="0"/>
              <a:t>				---------------------------------------------------------------------------</a:t>
            </a:r>
          </a:p>
          <a:p>
            <a:pPr marL="0" indent="0">
              <a:spcBef>
                <a:spcPts val="0"/>
              </a:spcBef>
              <a:buNone/>
            </a:pPr>
            <a:r>
              <a:rPr lang="en-US" sz="1050" dirty="0"/>
              <a:t>Adult					-0.072*** 	-0.042** 	-0.063*** 	-0.119***</a:t>
            </a:r>
          </a:p>
          <a:p>
            <a:pPr marL="0" indent="0">
              <a:spcBef>
                <a:spcPts val="0"/>
              </a:spcBef>
              <a:buNone/>
            </a:pPr>
            <a:r>
              <a:rPr lang="en-US" sz="1050" dirty="0"/>
              <a:t>                                 			(0.021)  	(0.017)   	(0.019)   	(0.019) </a:t>
            </a:r>
          </a:p>
          <a:p>
            <a:pPr marL="0" indent="0">
              <a:spcBef>
                <a:spcPts val="0"/>
              </a:spcBef>
              <a:buNone/>
            </a:pPr>
            <a:r>
              <a:rPr lang="en-US" sz="1050" dirty="0"/>
              <a:t>                                                                      </a:t>
            </a:r>
          </a:p>
          <a:p>
            <a:pPr marL="0" indent="0">
              <a:spcBef>
                <a:spcPts val="0"/>
              </a:spcBef>
              <a:buNone/>
            </a:pPr>
            <a:r>
              <a:rPr lang="en-US" sz="1050" dirty="0"/>
              <a:t>Positive Valence Comparisons 		-0.045**  	 -0.016  	-0.032**  	-0.041** </a:t>
            </a:r>
          </a:p>
          <a:p>
            <a:pPr marL="0" indent="0">
              <a:spcBef>
                <a:spcPts val="0"/>
              </a:spcBef>
              <a:buNone/>
            </a:pPr>
            <a:r>
              <a:rPr lang="en-US" sz="1050" dirty="0"/>
              <a:t>                                 			(0.018)  	(0.014)   	(0.016)   	(0.016) </a:t>
            </a:r>
          </a:p>
          <a:p>
            <a:pPr marL="0" indent="0">
              <a:spcBef>
                <a:spcPts val="0"/>
              </a:spcBef>
              <a:buNone/>
            </a:pPr>
            <a:r>
              <a:rPr lang="en-US" sz="1050" dirty="0"/>
              <a:t>                                                                      </a:t>
            </a:r>
          </a:p>
          <a:p>
            <a:pPr marL="0" indent="0">
              <a:spcBef>
                <a:spcPts val="0"/>
              </a:spcBef>
              <a:buNone/>
            </a:pPr>
            <a:r>
              <a:rPr lang="en-US" sz="1050" dirty="0"/>
              <a:t>Adult / Positive Interaction		0.052*    	0.036     	0.037    	0.057** </a:t>
            </a:r>
          </a:p>
          <a:p>
            <a:pPr marL="0" indent="0">
              <a:spcBef>
                <a:spcPts val="0"/>
              </a:spcBef>
              <a:buNone/>
            </a:pPr>
            <a:r>
              <a:rPr lang="en-US" sz="1050" dirty="0"/>
              <a:t>                                 			(0.029)  	(0.023)   	(0.027)   	(0.027) </a:t>
            </a:r>
          </a:p>
          <a:p>
            <a:pPr marL="0" indent="0">
              <a:spcBef>
                <a:spcPts val="0"/>
              </a:spcBef>
              <a:buNone/>
            </a:pPr>
            <a:r>
              <a:rPr lang="en-US" sz="1050" dirty="0"/>
              <a:t>                                                                      </a:t>
            </a:r>
          </a:p>
          <a:p>
            <a:pPr marL="0" indent="0">
              <a:spcBef>
                <a:spcPts val="0"/>
              </a:spcBef>
              <a:buNone/>
            </a:pPr>
            <a:r>
              <a:rPr lang="en-US" sz="1050" dirty="0"/>
              <a:t>Intercept                       		0.280***  	0.229*** 	0.268***  	0.319*** </a:t>
            </a:r>
          </a:p>
          <a:p>
            <a:pPr marL="0" indent="0">
              <a:spcBef>
                <a:spcPts val="0"/>
              </a:spcBef>
              <a:buNone/>
            </a:pPr>
            <a:r>
              <a:rPr lang="en-US" sz="1050" dirty="0"/>
              <a:t>                                 			(0.012)  	(0.010)   	(0.011)   	(0.012) </a:t>
            </a:r>
          </a:p>
          <a:p>
            <a:pPr marL="0" indent="0">
              <a:spcBef>
                <a:spcPts val="0"/>
              </a:spcBef>
              <a:buNone/>
            </a:pPr>
            <a:r>
              <a:rPr lang="en-US" sz="1050" dirty="0"/>
              <a:t>                                                                      </a:t>
            </a:r>
          </a:p>
          <a:p>
            <a:pPr marL="0" indent="0">
              <a:spcBef>
                <a:spcPts val="0"/>
              </a:spcBef>
              <a:buNone/>
            </a:pPr>
            <a:r>
              <a:rPr lang="en-US" sz="1050" dirty="0"/>
              <a:t>				---------------------------------------------------------------------------</a:t>
            </a:r>
          </a:p>
          <a:p>
            <a:pPr marL="0" indent="0">
              <a:spcBef>
                <a:spcPts val="0"/>
              </a:spcBef>
              <a:buNone/>
            </a:pPr>
            <a:r>
              <a:rPr lang="en-US" sz="1050" dirty="0"/>
              <a:t>Observations                      		3,192    	3,192     	3,192     	3,192  </a:t>
            </a:r>
          </a:p>
          <a:p>
            <a:pPr marL="0" indent="0">
              <a:spcBef>
                <a:spcPts val="0"/>
              </a:spcBef>
              <a:buNone/>
            </a:pPr>
            <a:r>
              <a:rPr lang="en-US" sz="1050" dirty="0"/>
              <a:t>R2                                		0.005    	0.002     	0.005     	0.016  </a:t>
            </a:r>
          </a:p>
          <a:p>
            <a:pPr marL="0" indent="0">
              <a:spcBef>
                <a:spcPts val="0"/>
              </a:spcBef>
              <a:buNone/>
            </a:pPr>
            <a:r>
              <a:rPr lang="en-US" sz="1050" dirty="0"/>
              <a:t>Adjusted R2                      		0.004    	0.001     	0.004     	0.015  </a:t>
            </a:r>
          </a:p>
          <a:p>
            <a:pPr marL="0" indent="0">
              <a:spcBef>
                <a:spcPts val="0"/>
              </a:spcBef>
              <a:buNone/>
            </a:pPr>
            <a:r>
              <a:rPr lang="en-US" sz="1050" dirty="0"/>
              <a:t>Residual Std. Error (df = 3188) 	0.395    	0.318     	0.364     	0.369  </a:t>
            </a:r>
          </a:p>
          <a:p>
            <a:pPr marL="0" indent="0">
              <a:spcBef>
                <a:spcPts val="0"/>
              </a:spcBef>
              <a:buNone/>
            </a:pPr>
            <a:r>
              <a:rPr lang="en-US" sz="1050" dirty="0"/>
              <a:t>F Statistic (df = 3; 3188)      		5.50***  	2.19*  		4.95***  	17.10***</a:t>
            </a:r>
          </a:p>
          <a:p>
            <a:pPr marL="0" indent="0">
              <a:spcBef>
                <a:spcPts val="0"/>
              </a:spcBef>
              <a:buNone/>
            </a:pPr>
            <a:r>
              <a:rPr lang="en-US" sz="1050" dirty="0"/>
              <a:t>=====================================================================================</a:t>
            </a:r>
          </a:p>
          <a:p>
            <a:pPr marL="0" indent="0">
              <a:spcBef>
                <a:spcPts val="0"/>
              </a:spcBef>
              <a:buNone/>
            </a:pPr>
            <a:r>
              <a:rPr lang="en-US" sz="1050" dirty="0"/>
              <a:t>Note:                                      					*p&lt;0.1; **p&lt;0.05; ***p&lt;0.01</a:t>
            </a:r>
          </a:p>
        </p:txBody>
      </p:sp>
      <p:sp>
        <p:nvSpPr>
          <p:cNvPr id="4" name="Content Placeholder 2">
            <a:extLst>
              <a:ext uri="{FF2B5EF4-FFF2-40B4-BE49-F238E27FC236}">
                <a16:creationId xmlns:a16="http://schemas.microsoft.com/office/drawing/2014/main" id="{EE1A6FE2-2C2E-4EBB-9BC3-72C0EED27D00}"/>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interactions are added to the model. ROI specific valence main effects and interactions emerge. </a:t>
            </a:r>
          </a:p>
        </p:txBody>
      </p:sp>
      <p:sp>
        <p:nvSpPr>
          <p:cNvPr id="9" name="Rectangle 8">
            <a:extLst>
              <a:ext uri="{FF2B5EF4-FFF2-40B4-BE49-F238E27FC236}">
                <a16:creationId xmlns:a16="http://schemas.microsoft.com/office/drawing/2014/main" id="{99C83D9A-06B1-42CE-8F01-5C1550C1EDD1}"/>
              </a:ext>
            </a:extLst>
          </p:cNvPr>
          <p:cNvSpPr/>
          <p:nvPr/>
        </p:nvSpPr>
        <p:spPr>
          <a:xfrm>
            <a:off x="5935809" y="3552824"/>
            <a:ext cx="600075" cy="39572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076794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DCF-62C7-4B56-9F71-40C109F3CC00}"/>
              </a:ext>
            </a:extLst>
          </p:cNvPr>
          <p:cNvSpPr>
            <a:spLocks noGrp="1"/>
          </p:cNvSpPr>
          <p:nvPr>
            <p:ph type="title"/>
          </p:nvPr>
        </p:nvSpPr>
        <p:spPr>
          <a:xfrm>
            <a:off x="439209" y="180975"/>
            <a:ext cx="8596668" cy="1320800"/>
          </a:xfrm>
        </p:spPr>
        <p:txBody>
          <a:bodyPr/>
          <a:lstStyle/>
          <a:p>
            <a:r>
              <a:rPr lang="en-US" dirty="0"/>
              <a:t>Fixed Interaction Effect Models</a:t>
            </a:r>
          </a:p>
        </p:txBody>
      </p:sp>
      <p:sp>
        <p:nvSpPr>
          <p:cNvPr id="3" name="Content Placeholder 2">
            <a:extLst>
              <a:ext uri="{FF2B5EF4-FFF2-40B4-BE49-F238E27FC236}">
                <a16:creationId xmlns:a16="http://schemas.microsoft.com/office/drawing/2014/main" id="{783DFDE4-4A32-485C-9091-4209E90B7517}"/>
              </a:ext>
            </a:extLst>
          </p:cNvPr>
          <p:cNvSpPr>
            <a:spLocks noGrp="1"/>
          </p:cNvSpPr>
          <p:nvPr>
            <p:ph idx="1"/>
          </p:nvPr>
        </p:nvSpPr>
        <p:spPr>
          <a:xfrm>
            <a:off x="866775" y="1757362"/>
            <a:ext cx="7410450" cy="4505325"/>
          </a:xfrm>
        </p:spPr>
        <p:txBody>
          <a:bodyPr>
            <a:noAutofit/>
          </a:bodyPr>
          <a:lstStyle/>
          <a:p>
            <a:pPr marL="0" indent="0">
              <a:spcBef>
                <a:spcPts val="0"/>
              </a:spcBef>
              <a:buNone/>
            </a:pPr>
            <a:r>
              <a:rPr lang="en-US" sz="1050" dirty="0"/>
              <a:t>		Age Group and Valence Predict Variance Differences in Activation</a:t>
            </a:r>
          </a:p>
          <a:p>
            <a:pPr marL="0" indent="0">
              <a:spcBef>
                <a:spcPts val="0"/>
              </a:spcBef>
              <a:buNone/>
            </a:pPr>
            <a:r>
              <a:rPr lang="en-US" sz="1050" dirty="0"/>
              <a:t>=====================================================================================</a:t>
            </a:r>
          </a:p>
          <a:p>
            <a:pPr marL="0" indent="0">
              <a:spcBef>
                <a:spcPts val="0"/>
              </a:spcBef>
              <a:buNone/>
            </a:pPr>
            <a:r>
              <a:rPr lang="en-US" sz="1050" dirty="0"/>
              <a:t>							Correlation (r value)         </a:t>
            </a:r>
          </a:p>
          <a:p>
            <a:pPr marL="0" indent="0">
              <a:spcBef>
                <a:spcPts val="0"/>
              </a:spcBef>
              <a:buNone/>
            </a:pPr>
            <a:r>
              <a:rPr lang="en-US" sz="1050" dirty="0"/>
              <a:t>                                   		ACC      	AMY      	NaCC      	vmPFC  </a:t>
            </a:r>
          </a:p>
          <a:p>
            <a:pPr marL="0" indent="0">
              <a:spcBef>
                <a:spcPts val="0"/>
              </a:spcBef>
              <a:buNone/>
            </a:pPr>
            <a:r>
              <a:rPr lang="en-US" sz="1050" dirty="0"/>
              <a:t>				---------------------------------------------------------------------------</a:t>
            </a:r>
          </a:p>
          <a:p>
            <a:pPr marL="0" indent="0">
              <a:spcBef>
                <a:spcPts val="0"/>
              </a:spcBef>
              <a:buNone/>
            </a:pPr>
            <a:r>
              <a:rPr lang="en-US" sz="1050" dirty="0"/>
              <a:t>Adult					-0.072*** 	-0.042** 	-0.063*** 	-0.119***</a:t>
            </a:r>
          </a:p>
          <a:p>
            <a:pPr marL="0" indent="0">
              <a:spcBef>
                <a:spcPts val="0"/>
              </a:spcBef>
              <a:buNone/>
            </a:pPr>
            <a:r>
              <a:rPr lang="en-US" sz="1050" dirty="0"/>
              <a:t>                                 			(0.021)  	(0.017)   	(0.019)   	(0.019) </a:t>
            </a:r>
          </a:p>
          <a:p>
            <a:pPr marL="0" indent="0">
              <a:spcBef>
                <a:spcPts val="0"/>
              </a:spcBef>
              <a:buNone/>
            </a:pPr>
            <a:r>
              <a:rPr lang="en-US" sz="1050" dirty="0"/>
              <a:t>                                                                      </a:t>
            </a:r>
          </a:p>
          <a:p>
            <a:pPr marL="0" indent="0">
              <a:spcBef>
                <a:spcPts val="0"/>
              </a:spcBef>
              <a:buNone/>
            </a:pPr>
            <a:r>
              <a:rPr lang="en-US" sz="1050" dirty="0"/>
              <a:t>Positive Valence Comparisons 		-0.045**  	 -0.016  	-0.032**  	-0.041** </a:t>
            </a:r>
          </a:p>
          <a:p>
            <a:pPr marL="0" indent="0">
              <a:spcBef>
                <a:spcPts val="0"/>
              </a:spcBef>
              <a:buNone/>
            </a:pPr>
            <a:r>
              <a:rPr lang="en-US" sz="1050" dirty="0"/>
              <a:t>                                 			(0.018)  	(0.014)   	(0.016)   	(0.016) </a:t>
            </a:r>
          </a:p>
          <a:p>
            <a:pPr marL="0" indent="0">
              <a:spcBef>
                <a:spcPts val="0"/>
              </a:spcBef>
              <a:buNone/>
            </a:pPr>
            <a:r>
              <a:rPr lang="en-US" sz="1050" dirty="0"/>
              <a:t>                                                                      </a:t>
            </a:r>
          </a:p>
          <a:p>
            <a:pPr marL="0" indent="0">
              <a:spcBef>
                <a:spcPts val="0"/>
              </a:spcBef>
              <a:buNone/>
            </a:pPr>
            <a:r>
              <a:rPr lang="en-US" sz="1050" dirty="0"/>
              <a:t>Adult / Positive Interaction		0.052*    	0.036     	0.037    	0.057** </a:t>
            </a:r>
          </a:p>
          <a:p>
            <a:pPr marL="0" indent="0">
              <a:spcBef>
                <a:spcPts val="0"/>
              </a:spcBef>
              <a:buNone/>
            </a:pPr>
            <a:r>
              <a:rPr lang="en-US" sz="1050" dirty="0"/>
              <a:t>                                 			(0.029)  	(0.023)   	(0.027)   	(0.027) </a:t>
            </a:r>
          </a:p>
          <a:p>
            <a:pPr marL="0" indent="0">
              <a:spcBef>
                <a:spcPts val="0"/>
              </a:spcBef>
              <a:buNone/>
            </a:pPr>
            <a:r>
              <a:rPr lang="en-US" sz="1050" dirty="0"/>
              <a:t>                                                                      </a:t>
            </a:r>
          </a:p>
          <a:p>
            <a:pPr marL="0" indent="0">
              <a:spcBef>
                <a:spcPts val="0"/>
              </a:spcBef>
              <a:buNone/>
            </a:pPr>
            <a:r>
              <a:rPr lang="en-US" sz="1050" dirty="0"/>
              <a:t>Intercept                       		0.280***  	0.229*** 	0.268***  	0.319*** </a:t>
            </a:r>
          </a:p>
          <a:p>
            <a:pPr marL="0" indent="0">
              <a:spcBef>
                <a:spcPts val="0"/>
              </a:spcBef>
              <a:buNone/>
            </a:pPr>
            <a:r>
              <a:rPr lang="en-US" sz="1050" dirty="0"/>
              <a:t>                                 			(0.012)  	(0.010)   	(0.011)   	(0.012) </a:t>
            </a:r>
          </a:p>
          <a:p>
            <a:pPr marL="0" indent="0">
              <a:spcBef>
                <a:spcPts val="0"/>
              </a:spcBef>
              <a:buNone/>
            </a:pPr>
            <a:r>
              <a:rPr lang="en-US" sz="1050" dirty="0"/>
              <a:t>                                                                      </a:t>
            </a:r>
          </a:p>
          <a:p>
            <a:pPr marL="0" indent="0">
              <a:spcBef>
                <a:spcPts val="0"/>
              </a:spcBef>
              <a:buNone/>
            </a:pPr>
            <a:r>
              <a:rPr lang="en-US" sz="1050" dirty="0"/>
              <a:t>				---------------------------------------------------------------------------</a:t>
            </a:r>
          </a:p>
          <a:p>
            <a:pPr marL="0" indent="0">
              <a:spcBef>
                <a:spcPts val="0"/>
              </a:spcBef>
              <a:buNone/>
            </a:pPr>
            <a:r>
              <a:rPr lang="en-US" sz="1050" dirty="0"/>
              <a:t>Observations                      		3,192    	3,192     	3,192     	3,192  </a:t>
            </a:r>
          </a:p>
          <a:p>
            <a:pPr marL="0" indent="0">
              <a:spcBef>
                <a:spcPts val="0"/>
              </a:spcBef>
              <a:buNone/>
            </a:pPr>
            <a:r>
              <a:rPr lang="en-US" sz="1050" dirty="0"/>
              <a:t>R2                                		0.005    	0.002     	0.005     	0.016  </a:t>
            </a:r>
          </a:p>
          <a:p>
            <a:pPr marL="0" indent="0">
              <a:spcBef>
                <a:spcPts val="0"/>
              </a:spcBef>
              <a:buNone/>
            </a:pPr>
            <a:r>
              <a:rPr lang="en-US" sz="1050" dirty="0"/>
              <a:t>Adjusted R2                      		0.004    	0.001     	0.004     	0.015  </a:t>
            </a:r>
          </a:p>
          <a:p>
            <a:pPr marL="0" indent="0">
              <a:spcBef>
                <a:spcPts val="0"/>
              </a:spcBef>
              <a:buNone/>
            </a:pPr>
            <a:r>
              <a:rPr lang="en-US" sz="1050" dirty="0"/>
              <a:t>Residual Std. Error (df = 3188) 	0.395    	0.318     	0.364     	0.369  </a:t>
            </a:r>
          </a:p>
          <a:p>
            <a:pPr marL="0" indent="0">
              <a:spcBef>
                <a:spcPts val="0"/>
              </a:spcBef>
              <a:buNone/>
            </a:pPr>
            <a:r>
              <a:rPr lang="en-US" sz="1050" dirty="0"/>
              <a:t>F Statistic (df = 3; 3188)      		5.50***  	2.19*  		4.95***  	17.10***</a:t>
            </a:r>
          </a:p>
          <a:p>
            <a:pPr marL="0" indent="0">
              <a:spcBef>
                <a:spcPts val="0"/>
              </a:spcBef>
              <a:buNone/>
            </a:pPr>
            <a:r>
              <a:rPr lang="en-US" sz="1050" dirty="0"/>
              <a:t>=====================================================================================</a:t>
            </a:r>
          </a:p>
          <a:p>
            <a:pPr marL="0" indent="0">
              <a:spcBef>
                <a:spcPts val="0"/>
              </a:spcBef>
              <a:buNone/>
            </a:pPr>
            <a:r>
              <a:rPr lang="en-US" sz="1050" dirty="0"/>
              <a:t>Note:                                      					*p&lt;0.1; **p&lt;0.05; ***p&lt;0.01</a:t>
            </a:r>
          </a:p>
        </p:txBody>
      </p:sp>
      <p:sp>
        <p:nvSpPr>
          <p:cNvPr id="4" name="Content Placeholder 2">
            <a:extLst>
              <a:ext uri="{FF2B5EF4-FFF2-40B4-BE49-F238E27FC236}">
                <a16:creationId xmlns:a16="http://schemas.microsoft.com/office/drawing/2014/main" id="{EE1A6FE2-2C2E-4EBB-9BC3-72C0EED27D00}"/>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interactions are added to the model. ROI specific valence main effects and interactions emerge. </a:t>
            </a:r>
          </a:p>
        </p:txBody>
      </p:sp>
      <p:sp>
        <p:nvSpPr>
          <p:cNvPr id="9" name="Rectangle 8">
            <a:extLst>
              <a:ext uri="{FF2B5EF4-FFF2-40B4-BE49-F238E27FC236}">
                <a16:creationId xmlns:a16="http://schemas.microsoft.com/office/drawing/2014/main" id="{99C83D9A-06B1-42CE-8F01-5C1550C1EDD1}"/>
              </a:ext>
            </a:extLst>
          </p:cNvPr>
          <p:cNvSpPr/>
          <p:nvPr/>
        </p:nvSpPr>
        <p:spPr>
          <a:xfrm>
            <a:off x="5935809" y="3552824"/>
            <a:ext cx="600075" cy="39572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Rectangle 12">
            <a:extLst>
              <a:ext uri="{FF2B5EF4-FFF2-40B4-BE49-F238E27FC236}">
                <a16:creationId xmlns:a16="http://schemas.microsoft.com/office/drawing/2014/main" id="{77963FDD-0622-4EA7-A0E4-A23E3C1420DF}"/>
              </a:ext>
            </a:extLst>
          </p:cNvPr>
          <p:cNvSpPr/>
          <p:nvPr/>
        </p:nvSpPr>
        <p:spPr>
          <a:xfrm>
            <a:off x="3177890" y="4980276"/>
            <a:ext cx="3200400" cy="244186"/>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023099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34FEB-69FB-4526-9ACD-B369E98F9520}"/>
              </a:ext>
            </a:extLst>
          </p:cNvPr>
          <p:cNvPicPr>
            <a:picLocks noChangeAspect="1"/>
          </p:cNvPicPr>
          <p:nvPr/>
        </p:nvPicPr>
        <p:blipFill>
          <a:blip r:embed="rId3"/>
          <a:stretch>
            <a:fillRect/>
          </a:stretch>
        </p:blipFill>
        <p:spPr>
          <a:xfrm>
            <a:off x="694777" y="580339"/>
            <a:ext cx="8249198" cy="5587097"/>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047082" cy="646331"/>
          </a:xfrm>
          <a:prstGeom prst="rect">
            <a:avLst/>
          </a:prstGeom>
          <a:noFill/>
        </p:spPr>
        <p:txBody>
          <a:bodyPr wrap="none" rtlCol="0">
            <a:spAutoFit/>
          </a:bodyPr>
          <a:lstStyle/>
          <a:p>
            <a:r>
              <a:rPr lang="en-US" sz="3600" dirty="0"/>
              <a:t>AMY</a:t>
            </a:r>
            <a:endParaRPr lang="en-US" dirty="0"/>
          </a:p>
        </p:txBody>
      </p:sp>
    </p:spTree>
    <p:extLst>
      <p:ext uri="{BB962C8B-B14F-4D97-AF65-F5344CB8AC3E}">
        <p14:creationId xmlns:p14="http://schemas.microsoft.com/office/powerpoint/2010/main" val="2872097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950C67-47E6-478E-85DF-D5B8FED6A7CF}"/>
              </a:ext>
            </a:extLst>
          </p:cNvPr>
          <p:cNvPicPr>
            <a:picLocks noChangeAspect="1"/>
          </p:cNvPicPr>
          <p:nvPr/>
        </p:nvPicPr>
        <p:blipFill>
          <a:blip r:embed="rId3"/>
          <a:stretch>
            <a:fillRect/>
          </a:stretch>
        </p:blipFill>
        <p:spPr>
          <a:xfrm>
            <a:off x="694777" y="580339"/>
            <a:ext cx="8250188" cy="5587097"/>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008609" cy="646331"/>
          </a:xfrm>
          <a:prstGeom prst="rect">
            <a:avLst/>
          </a:prstGeom>
          <a:noFill/>
        </p:spPr>
        <p:txBody>
          <a:bodyPr wrap="none" rtlCol="0">
            <a:spAutoFit/>
          </a:bodyPr>
          <a:lstStyle/>
          <a:p>
            <a:r>
              <a:rPr lang="en-US" sz="3600" dirty="0"/>
              <a:t>ACC</a:t>
            </a:r>
            <a:endParaRPr lang="en-US" dirty="0"/>
          </a:p>
        </p:txBody>
      </p:sp>
    </p:spTree>
    <p:extLst>
      <p:ext uri="{BB962C8B-B14F-4D97-AF65-F5344CB8AC3E}">
        <p14:creationId xmlns:p14="http://schemas.microsoft.com/office/powerpoint/2010/main" val="111899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F8C74-A657-4FD9-A4EE-3186E6E9E438}"/>
              </a:ext>
            </a:extLst>
          </p:cNvPr>
          <p:cNvPicPr>
            <a:picLocks noChangeAspect="1"/>
          </p:cNvPicPr>
          <p:nvPr/>
        </p:nvPicPr>
        <p:blipFill>
          <a:blip r:embed="rId2"/>
          <a:stretch>
            <a:fillRect/>
          </a:stretch>
        </p:blipFill>
        <p:spPr>
          <a:xfrm>
            <a:off x="694777" y="690562"/>
            <a:ext cx="8249197" cy="5476875"/>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273105" cy="646331"/>
          </a:xfrm>
          <a:prstGeom prst="rect">
            <a:avLst/>
          </a:prstGeom>
          <a:noFill/>
        </p:spPr>
        <p:txBody>
          <a:bodyPr wrap="none" rtlCol="0">
            <a:spAutoFit/>
          </a:bodyPr>
          <a:lstStyle/>
          <a:p>
            <a:r>
              <a:rPr lang="en-US" sz="3600" dirty="0"/>
              <a:t>NaCC</a:t>
            </a:r>
            <a:endParaRPr lang="en-US" dirty="0"/>
          </a:p>
        </p:txBody>
      </p:sp>
    </p:spTree>
    <p:extLst>
      <p:ext uri="{BB962C8B-B14F-4D97-AF65-F5344CB8AC3E}">
        <p14:creationId xmlns:p14="http://schemas.microsoft.com/office/powerpoint/2010/main" val="294251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25106-FC63-48FF-A800-238D54E257DC}"/>
              </a:ext>
            </a:extLst>
          </p:cNvPr>
          <p:cNvPicPr>
            <a:picLocks noChangeAspect="1"/>
          </p:cNvPicPr>
          <p:nvPr/>
        </p:nvPicPr>
        <p:blipFill>
          <a:blip r:embed="rId3"/>
          <a:stretch>
            <a:fillRect/>
          </a:stretch>
        </p:blipFill>
        <p:spPr>
          <a:xfrm>
            <a:off x="694777" y="690564"/>
            <a:ext cx="8249198" cy="5476872"/>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569660" cy="646331"/>
          </a:xfrm>
          <a:prstGeom prst="rect">
            <a:avLst/>
          </a:prstGeom>
          <a:noFill/>
        </p:spPr>
        <p:txBody>
          <a:bodyPr wrap="none" rtlCol="0">
            <a:spAutoFit/>
          </a:bodyPr>
          <a:lstStyle/>
          <a:p>
            <a:r>
              <a:rPr lang="en-US" sz="3600" dirty="0"/>
              <a:t>vmPFC</a:t>
            </a:r>
            <a:endParaRPr lang="en-US" dirty="0"/>
          </a:p>
        </p:txBody>
      </p:sp>
      <p:cxnSp>
        <p:nvCxnSpPr>
          <p:cNvPr id="19" name="Straight Connector 18">
            <a:extLst>
              <a:ext uri="{FF2B5EF4-FFF2-40B4-BE49-F238E27FC236}">
                <a16:creationId xmlns:a16="http://schemas.microsoft.com/office/drawing/2014/main" id="{166F4FFB-7B47-4C57-BD7D-55558FE34B34}"/>
              </a:ext>
            </a:extLst>
          </p:cNvPr>
          <p:cNvCxnSpPr/>
          <p:nvPr/>
        </p:nvCxnSpPr>
        <p:spPr>
          <a:xfrm flipH="1">
            <a:off x="1735282" y="3169227"/>
            <a:ext cx="50707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CC8D2357-3FDA-4EED-AD25-A1104A1D9CC2}"/>
              </a:ext>
            </a:extLst>
          </p:cNvPr>
          <p:cNvCxnSpPr/>
          <p:nvPr/>
        </p:nvCxnSpPr>
        <p:spPr>
          <a:xfrm flipH="1">
            <a:off x="1735282" y="3740727"/>
            <a:ext cx="5070764" cy="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E0E2B3D9-C89B-4C50-BE65-A8190FF8281F}"/>
              </a:ext>
            </a:extLst>
          </p:cNvPr>
          <p:cNvCxnSpPr/>
          <p:nvPr/>
        </p:nvCxnSpPr>
        <p:spPr>
          <a:xfrm>
            <a:off x="4182822" y="3190009"/>
            <a:ext cx="0" cy="55071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9214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DCF-62C7-4B56-9F71-40C109F3CC00}"/>
              </a:ext>
            </a:extLst>
          </p:cNvPr>
          <p:cNvSpPr>
            <a:spLocks noGrp="1"/>
          </p:cNvSpPr>
          <p:nvPr>
            <p:ph type="title"/>
          </p:nvPr>
        </p:nvSpPr>
        <p:spPr>
          <a:xfrm>
            <a:off x="439209" y="180975"/>
            <a:ext cx="8596668" cy="1320800"/>
          </a:xfrm>
        </p:spPr>
        <p:txBody>
          <a:bodyPr/>
          <a:lstStyle/>
          <a:p>
            <a:r>
              <a:rPr lang="en-US" dirty="0"/>
              <a:t>Fixed Interaction Effect Models</a:t>
            </a:r>
          </a:p>
        </p:txBody>
      </p:sp>
      <p:sp>
        <p:nvSpPr>
          <p:cNvPr id="3" name="Content Placeholder 2">
            <a:extLst>
              <a:ext uri="{FF2B5EF4-FFF2-40B4-BE49-F238E27FC236}">
                <a16:creationId xmlns:a16="http://schemas.microsoft.com/office/drawing/2014/main" id="{783DFDE4-4A32-485C-9091-4209E90B7517}"/>
              </a:ext>
            </a:extLst>
          </p:cNvPr>
          <p:cNvSpPr>
            <a:spLocks noGrp="1"/>
          </p:cNvSpPr>
          <p:nvPr>
            <p:ph idx="1"/>
          </p:nvPr>
        </p:nvSpPr>
        <p:spPr>
          <a:xfrm>
            <a:off x="866775" y="1757362"/>
            <a:ext cx="7410450" cy="4505325"/>
          </a:xfrm>
        </p:spPr>
        <p:txBody>
          <a:bodyPr>
            <a:noAutofit/>
          </a:bodyPr>
          <a:lstStyle/>
          <a:p>
            <a:pPr marL="0" indent="0">
              <a:spcBef>
                <a:spcPts val="0"/>
              </a:spcBef>
              <a:buNone/>
            </a:pPr>
            <a:r>
              <a:rPr lang="en-US" sz="1050" dirty="0"/>
              <a:t>		Age Group and Valence Predict Variance Differences in Activation</a:t>
            </a:r>
          </a:p>
          <a:p>
            <a:pPr marL="0" indent="0">
              <a:spcBef>
                <a:spcPts val="0"/>
              </a:spcBef>
              <a:buNone/>
            </a:pPr>
            <a:r>
              <a:rPr lang="en-US" sz="1050" dirty="0"/>
              <a:t>=====================================================================================</a:t>
            </a:r>
          </a:p>
          <a:p>
            <a:pPr marL="0" indent="0">
              <a:spcBef>
                <a:spcPts val="0"/>
              </a:spcBef>
              <a:buNone/>
            </a:pPr>
            <a:r>
              <a:rPr lang="en-US" sz="1050" dirty="0"/>
              <a:t>							Correlation (r value)         </a:t>
            </a:r>
          </a:p>
          <a:p>
            <a:pPr marL="0" indent="0">
              <a:spcBef>
                <a:spcPts val="0"/>
              </a:spcBef>
              <a:buNone/>
            </a:pPr>
            <a:r>
              <a:rPr lang="en-US" sz="1050" dirty="0"/>
              <a:t>                                   		ACC      	AMY      	NaCC      	vmPFC  </a:t>
            </a:r>
          </a:p>
          <a:p>
            <a:pPr marL="0" indent="0">
              <a:spcBef>
                <a:spcPts val="0"/>
              </a:spcBef>
              <a:buNone/>
            </a:pPr>
            <a:r>
              <a:rPr lang="en-US" sz="1050" dirty="0"/>
              <a:t>				---------------------------------------------------------------------------</a:t>
            </a:r>
          </a:p>
          <a:p>
            <a:pPr marL="0" indent="0">
              <a:spcBef>
                <a:spcPts val="0"/>
              </a:spcBef>
              <a:buNone/>
            </a:pPr>
            <a:r>
              <a:rPr lang="en-US" sz="1050" dirty="0"/>
              <a:t>Adult					-0.072*** 	-0.042** 	-0.063*** 	-0.119***</a:t>
            </a:r>
          </a:p>
          <a:p>
            <a:pPr marL="0" indent="0">
              <a:spcBef>
                <a:spcPts val="0"/>
              </a:spcBef>
              <a:buNone/>
            </a:pPr>
            <a:r>
              <a:rPr lang="en-US" sz="1050" dirty="0"/>
              <a:t>                                 			(0.021)  	(0.017)   	(0.019)   	(0.019) </a:t>
            </a:r>
          </a:p>
          <a:p>
            <a:pPr marL="0" indent="0">
              <a:spcBef>
                <a:spcPts val="0"/>
              </a:spcBef>
              <a:buNone/>
            </a:pPr>
            <a:r>
              <a:rPr lang="en-US" sz="1050" dirty="0"/>
              <a:t>                                                                      </a:t>
            </a:r>
          </a:p>
          <a:p>
            <a:pPr marL="0" indent="0">
              <a:spcBef>
                <a:spcPts val="0"/>
              </a:spcBef>
              <a:buNone/>
            </a:pPr>
            <a:r>
              <a:rPr lang="en-US" sz="1050" dirty="0"/>
              <a:t>Positive Valence Comparisons 		-0.045**  	 -0.016  	-0.032**  	-0.041** </a:t>
            </a:r>
          </a:p>
          <a:p>
            <a:pPr marL="0" indent="0">
              <a:spcBef>
                <a:spcPts val="0"/>
              </a:spcBef>
              <a:buNone/>
            </a:pPr>
            <a:r>
              <a:rPr lang="en-US" sz="1050" dirty="0"/>
              <a:t>                                 			(0.018)  	(0.014)   	(0.016)   	(0.016) </a:t>
            </a:r>
          </a:p>
          <a:p>
            <a:pPr marL="0" indent="0">
              <a:spcBef>
                <a:spcPts val="0"/>
              </a:spcBef>
              <a:buNone/>
            </a:pPr>
            <a:r>
              <a:rPr lang="en-US" sz="1050" dirty="0"/>
              <a:t>                                                                      </a:t>
            </a:r>
          </a:p>
          <a:p>
            <a:pPr marL="0" indent="0">
              <a:spcBef>
                <a:spcPts val="0"/>
              </a:spcBef>
              <a:buNone/>
            </a:pPr>
            <a:r>
              <a:rPr lang="en-US" sz="1050" dirty="0"/>
              <a:t>Adult / Positive Interaction		0.052*    	0.036     	0.037    	0.057** </a:t>
            </a:r>
          </a:p>
          <a:p>
            <a:pPr marL="0" indent="0">
              <a:spcBef>
                <a:spcPts val="0"/>
              </a:spcBef>
              <a:buNone/>
            </a:pPr>
            <a:r>
              <a:rPr lang="en-US" sz="1050" dirty="0"/>
              <a:t>                                 			(0.029)  	(0.023)   	(0.027)   	(0.027) </a:t>
            </a:r>
          </a:p>
          <a:p>
            <a:pPr marL="0" indent="0">
              <a:spcBef>
                <a:spcPts val="0"/>
              </a:spcBef>
              <a:buNone/>
            </a:pPr>
            <a:r>
              <a:rPr lang="en-US" sz="1050" dirty="0"/>
              <a:t>                                                                      </a:t>
            </a:r>
          </a:p>
          <a:p>
            <a:pPr marL="0" indent="0">
              <a:spcBef>
                <a:spcPts val="0"/>
              </a:spcBef>
              <a:buNone/>
            </a:pPr>
            <a:r>
              <a:rPr lang="en-US" sz="1050" dirty="0"/>
              <a:t>Intercept                       		0.280***  	0.229*** 	0.268***  	0.319*** </a:t>
            </a:r>
          </a:p>
          <a:p>
            <a:pPr marL="0" indent="0">
              <a:spcBef>
                <a:spcPts val="0"/>
              </a:spcBef>
              <a:buNone/>
            </a:pPr>
            <a:r>
              <a:rPr lang="en-US" sz="1050" dirty="0"/>
              <a:t>                                 			(0.012)  	(0.010)   	(0.011)   	(0.012) </a:t>
            </a:r>
          </a:p>
          <a:p>
            <a:pPr marL="0" indent="0">
              <a:spcBef>
                <a:spcPts val="0"/>
              </a:spcBef>
              <a:buNone/>
            </a:pPr>
            <a:r>
              <a:rPr lang="en-US" sz="1050" dirty="0"/>
              <a:t>                                                                      </a:t>
            </a:r>
          </a:p>
          <a:p>
            <a:pPr marL="0" indent="0">
              <a:spcBef>
                <a:spcPts val="0"/>
              </a:spcBef>
              <a:buNone/>
            </a:pPr>
            <a:r>
              <a:rPr lang="en-US" sz="1050" dirty="0"/>
              <a:t>				---------------------------------------------------------------------------</a:t>
            </a:r>
          </a:p>
          <a:p>
            <a:pPr marL="0" indent="0">
              <a:spcBef>
                <a:spcPts val="0"/>
              </a:spcBef>
              <a:buNone/>
            </a:pPr>
            <a:r>
              <a:rPr lang="en-US" sz="1050" dirty="0"/>
              <a:t>Observations                      		3,192    	3,192     	3,192     	3,192  </a:t>
            </a:r>
          </a:p>
          <a:p>
            <a:pPr marL="0" indent="0">
              <a:spcBef>
                <a:spcPts val="0"/>
              </a:spcBef>
              <a:buNone/>
            </a:pPr>
            <a:r>
              <a:rPr lang="en-US" sz="1050" dirty="0"/>
              <a:t>R2                                		0.005    	0.002     	0.005     	0.016  </a:t>
            </a:r>
          </a:p>
          <a:p>
            <a:pPr marL="0" indent="0">
              <a:spcBef>
                <a:spcPts val="0"/>
              </a:spcBef>
              <a:buNone/>
            </a:pPr>
            <a:r>
              <a:rPr lang="en-US" sz="1050" dirty="0"/>
              <a:t>Adjusted R2                      		0.004    	0.001     	0.004     	0.015  </a:t>
            </a:r>
          </a:p>
          <a:p>
            <a:pPr marL="0" indent="0">
              <a:spcBef>
                <a:spcPts val="0"/>
              </a:spcBef>
              <a:buNone/>
            </a:pPr>
            <a:r>
              <a:rPr lang="en-US" sz="1050" dirty="0"/>
              <a:t>Residual Std. Error (df = 3188) 	0.395    	0.318     	0.364     	0.369  </a:t>
            </a:r>
          </a:p>
          <a:p>
            <a:pPr marL="0" indent="0">
              <a:spcBef>
                <a:spcPts val="0"/>
              </a:spcBef>
              <a:buNone/>
            </a:pPr>
            <a:r>
              <a:rPr lang="en-US" sz="1050" dirty="0"/>
              <a:t>F Statistic (df = 3; 3188)      		5.50***  	2.19*  		4.95***  	17.10***</a:t>
            </a:r>
          </a:p>
          <a:p>
            <a:pPr marL="0" indent="0">
              <a:spcBef>
                <a:spcPts val="0"/>
              </a:spcBef>
              <a:buNone/>
            </a:pPr>
            <a:r>
              <a:rPr lang="en-US" sz="1050" dirty="0"/>
              <a:t>=====================================================================================</a:t>
            </a:r>
          </a:p>
          <a:p>
            <a:pPr marL="0" indent="0">
              <a:spcBef>
                <a:spcPts val="0"/>
              </a:spcBef>
              <a:buNone/>
            </a:pPr>
            <a:r>
              <a:rPr lang="en-US" sz="1050" dirty="0"/>
              <a:t>Note:                                      					*p&lt;0.1; **p&lt;0.05; ***p&lt;0.01</a:t>
            </a:r>
          </a:p>
        </p:txBody>
      </p:sp>
      <p:sp>
        <p:nvSpPr>
          <p:cNvPr id="4" name="Content Placeholder 2">
            <a:extLst>
              <a:ext uri="{FF2B5EF4-FFF2-40B4-BE49-F238E27FC236}">
                <a16:creationId xmlns:a16="http://schemas.microsoft.com/office/drawing/2014/main" id="{EE1A6FE2-2C2E-4EBB-9BC3-72C0EED27D00}"/>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interactions are added to the model. ROI specific valence main effects and interactions emerge. </a:t>
            </a:r>
          </a:p>
        </p:txBody>
      </p:sp>
      <p:sp>
        <p:nvSpPr>
          <p:cNvPr id="9" name="Rectangle 8">
            <a:extLst>
              <a:ext uri="{FF2B5EF4-FFF2-40B4-BE49-F238E27FC236}">
                <a16:creationId xmlns:a16="http://schemas.microsoft.com/office/drawing/2014/main" id="{99C83D9A-06B1-42CE-8F01-5C1550C1EDD1}"/>
              </a:ext>
            </a:extLst>
          </p:cNvPr>
          <p:cNvSpPr/>
          <p:nvPr/>
        </p:nvSpPr>
        <p:spPr>
          <a:xfrm>
            <a:off x="5935809" y="3552824"/>
            <a:ext cx="600075" cy="39572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Rectangle 12">
            <a:extLst>
              <a:ext uri="{FF2B5EF4-FFF2-40B4-BE49-F238E27FC236}">
                <a16:creationId xmlns:a16="http://schemas.microsoft.com/office/drawing/2014/main" id="{77963FDD-0622-4EA7-A0E4-A23E3C1420DF}"/>
              </a:ext>
            </a:extLst>
          </p:cNvPr>
          <p:cNvSpPr/>
          <p:nvPr/>
        </p:nvSpPr>
        <p:spPr>
          <a:xfrm>
            <a:off x="4997748" y="4980276"/>
            <a:ext cx="1380541" cy="244186"/>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829993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33BA-1B63-4D3F-B32A-048E0FDBAE87}"/>
              </a:ext>
            </a:extLst>
          </p:cNvPr>
          <p:cNvSpPr>
            <a:spLocks noGrp="1"/>
          </p:cNvSpPr>
          <p:nvPr>
            <p:ph type="title"/>
          </p:nvPr>
        </p:nvSpPr>
        <p:spPr/>
        <p:txBody>
          <a:bodyPr/>
          <a:lstStyle/>
          <a:p>
            <a:r>
              <a:rPr lang="en-US" dirty="0"/>
              <a:t>Stimuli</a:t>
            </a:r>
          </a:p>
        </p:txBody>
      </p:sp>
      <p:sp>
        <p:nvSpPr>
          <p:cNvPr id="3" name="Content Placeholder 2">
            <a:extLst>
              <a:ext uri="{FF2B5EF4-FFF2-40B4-BE49-F238E27FC236}">
                <a16:creationId xmlns:a16="http://schemas.microsoft.com/office/drawing/2014/main" id="{CE0D6ADA-7525-4B94-902D-54916812EE5C}"/>
              </a:ext>
            </a:extLst>
          </p:cNvPr>
          <p:cNvSpPr>
            <a:spLocks noGrp="1"/>
          </p:cNvSpPr>
          <p:nvPr>
            <p:ph idx="1"/>
          </p:nvPr>
        </p:nvSpPr>
        <p:spPr>
          <a:xfrm>
            <a:off x="677334" y="1359094"/>
            <a:ext cx="4149436" cy="4351338"/>
          </a:xfrm>
        </p:spPr>
        <p:txBody>
          <a:bodyPr>
            <a:normAutofit/>
          </a:bodyPr>
          <a:lstStyle/>
          <a:p>
            <a:r>
              <a:rPr lang="en-US" sz="3200" dirty="0"/>
              <a:t>8 Movies:</a:t>
            </a:r>
          </a:p>
        </p:txBody>
      </p:sp>
      <p:sp>
        <p:nvSpPr>
          <p:cNvPr id="7" name="TextBox 6">
            <a:extLst>
              <a:ext uri="{FF2B5EF4-FFF2-40B4-BE49-F238E27FC236}">
                <a16:creationId xmlns:a16="http://schemas.microsoft.com/office/drawing/2014/main" id="{CE63EC0D-6D96-4D4A-B1CD-50E0DE57C2E4}"/>
              </a:ext>
            </a:extLst>
          </p:cNvPr>
          <p:cNvSpPr txBox="1"/>
          <p:nvPr/>
        </p:nvSpPr>
        <p:spPr>
          <a:xfrm>
            <a:off x="185242" y="2283815"/>
            <a:ext cx="4302781" cy="2831544"/>
          </a:xfrm>
          <a:prstGeom prst="rect">
            <a:avLst/>
          </a:prstGeom>
          <a:noFill/>
        </p:spPr>
        <p:txBody>
          <a:bodyPr wrap="none" rtlCol="0">
            <a:spAutoFit/>
          </a:bodyPr>
          <a:lstStyle/>
          <a:p>
            <a:pPr marL="742950" lvl="1" indent="-285750">
              <a:buFont typeface="Arial" panose="020B0604020202020204" pitchFamily="34" charset="0"/>
              <a:buChar char="•"/>
            </a:pPr>
            <a:r>
              <a:rPr lang="en-US" sz="4000" dirty="0"/>
              <a:t>Anastasia</a:t>
            </a:r>
          </a:p>
          <a:p>
            <a:pPr marL="742950" lvl="1" indent="-285750">
              <a:buFont typeface="Arial" panose="020B0604020202020204" pitchFamily="34" charset="0"/>
              <a:buChar char="•"/>
            </a:pPr>
            <a:r>
              <a:rPr lang="en-US" sz="4000" dirty="0"/>
              <a:t>Lion Kind</a:t>
            </a:r>
          </a:p>
          <a:p>
            <a:pPr marL="742950" lvl="1" indent="-285750">
              <a:buFont typeface="Arial" panose="020B0604020202020204" pitchFamily="34" charset="0"/>
              <a:buChar char="•"/>
            </a:pPr>
            <a:r>
              <a:rPr lang="en-US" sz="4000" dirty="0"/>
              <a:t>Little Mermaid</a:t>
            </a:r>
          </a:p>
          <a:p>
            <a:pPr marL="742950" lvl="1" indent="-285750">
              <a:buFont typeface="Arial" panose="020B0604020202020204" pitchFamily="34" charset="0"/>
              <a:buChar char="•"/>
            </a:pPr>
            <a:r>
              <a:rPr lang="en-US" sz="4000" dirty="0"/>
              <a:t>Rio</a:t>
            </a:r>
          </a:p>
          <a:p>
            <a:endParaRPr lang="en-US" dirty="0"/>
          </a:p>
        </p:txBody>
      </p:sp>
      <p:sp>
        <p:nvSpPr>
          <p:cNvPr id="8" name="TextBox 7">
            <a:extLst>
              <a:ext uri="{FF2B5EF4-FFF2-40B4-BE49-F238E27FC236}">
                <a16:creationId xmlns:a16="http://schemas.microsoft.com/office/drawing/2014/main" id="{4952A11D-B4C5-4A3C-BB35-27C292369183}"/>
              </a:ext>
            </a:extLst>
          </p:cNvPr>
          <p:cNvSpPr txBox="1"/>
          <p:nvPr/>
        </p:nvSpPr>
        <p:spPr>
          <a:xfrm>
            <a:off x="4190324" y="2283815"/>
            <a:ext cx="6349815" cy="2831544"/>
          </a:xfrm>
          <a:prstGeom prst="rect">
            <a:avLst/>
          </a:prstGeom>
          <a:noFill/>
        </p:spPr>
        <p:txBody>
          <a:bodyPr wrap="none" rtlCol="0">
            <a:spAutoFit/>
          </a:bodyPr>
          <a:lstStyle/>
          <a:p>
            <a:pPr marL="742950" lvl="1" indent="-285750">
              <a:buFont typeface="Arial" panose="020B0604020202020204" pitchFamily="34" charset="0"/>
              <a:buChar char="•"/>
            </a:pPr>
            <a:r>
              <a:rPr lang="en-US" sz="4000" dirty="0"/>
              <a:t>Open Season</a:t>
            </a:r>
          </a:p>
          <a:p>
            <a:pPr marL="742950" lvl="1" indent="-285750">
              <a:buFont typeface="Arial" panose="020B0604020202020204" pitchFamily="34" charset="0"/>
              <a:buChar char="•"/>
            </a:pPr>
            <a:r>
              <a:rPr lang="en-US" sz="4000" dirty="0"/>
              <a:t>Shark Boy and Lava Girl</a:t>
            </a:r>
          </a:p>
          <a:p>
            <a:pPr marL="742950" lvl="1" indent="-285750">
              <a:buFont typeface="Arial" panose="020B0604020202020204" pitchFamily="34" charset="0"/>
              <a:buChar char="•"/>
            </a:pPr>
            <a:r>
              <a:rPr lang="en-US" sz="4000" dirty="0"/>
              <a:t>Up</a:t>
            </a:r>
          </a:p>
          <a:p>
            <a:pPr marL="742950" lvl="1" indent="-285750">
              <a:buFont typeface="Arial" panose="020B0604020202020204" pitchFamily="34" charset="0"/>
              <a:buChar char="•"/>
            </a:pPr>
            <a:r>
              <a:rPr lang="en-US" sz="4000" dirty="0"/>
              <a:t>Wizard of Oz</a:t>
            </a:r>
          </a:p>
          <a:p>
            <a:endParaRPr lang="en-US" dirty="0"/>
          </a:p>
        </p:txBody>
      </p:sp>
    </p:spTree>
    <p:extLst>
      <p:ext uri="{BB962C8B-B14F-4D97-AF65-F5344CB8AC3E}">
        <p14:creationId xmlns:p14="http://schemas.microsoft.com/office/powerpoint/2010/main" val="756880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descr="A screenshot of a cell phone&#10;&#10;Description automatically generated">
            <a:extLst>
              <a:ext uri="{FF2B5EF4-FFF2-40B4-BE49-F238E27FC236}">
                <a16:creationId xmlns:a16="http://schemas.microsoft.com/office/drawing/2014/main" id="{99F80247-A96D-470A-B26E-80373753C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919" y="2291231"/>
            <a:ext cx="4691856" cy="4471520"/>
          </a:xfrm>
          <a:prstGeom prst="rect">
            <a:avLst/>
          </a:prstGeom>
        </p:spPr>
      </p:pic>
      <p:sp>
        <p:nvSpPr>
          <p:cNvPr id="2" name="Title 1">
            <a:extLst>
              <a:ext uri="{FF2B5EF4-FFF2-40B4-BE49-F238E27FC236}">
                <a16:creationId xmlns:a16="http://schemas.microsoft.com/office/drawing/2014/main" id="{B0B57A8F-CDAD-429F-9F92-A6D7AAFB2614}"/>
              </a:ext>
            </a:extLst>
          </p:cNvPr>
          <p:cNvSpPr>
            <a:spLocks noGrp="1"/>
          </p:cNvSpPr>
          <p:nvPr>
            <p:ph type="title"/>
          </p:nvPr>
        </p:nvSpPr>
        <p:spPr/>
        <p:txBody>
          <a:bodyPr/>
          <a:lstStyle/>
          <a:p>
            <a:r>
              <a:rPr lang="en-US" dirty="0"/>
              <a:t>Valence as Moderator</a:t>
            </a:r>
          </a:p>
        </p:txBody>
      </p:sp>
      <p:sp>
        <p:nvSpPr>
          <p:cNvPr id="6" name="Content Placeholder 2">
            <a:extLst>
              <a:ext uri="{FF2B5EF4-FFF2-40B4-BE49-F238E27FC236}">
                <a16:creationId xmlns:a16="http://schemas.microsoft.com/office/drawing/2014/main" id="{52CE2361-9CFB-4BC8-80F5-C63B0053071D}"/>
              </a:ext>
            </a:extLst>
          </p:cNvPr>
          <p:cNvSpPr txBox="1">
            <a:spLocks/>
          </p:cNvSpPr>
          <p:nvPr/>
        </p:nvSpPr>
        <p:spPr>
          <a:xfrm>
            <a:off x="677334" y="1488613"/>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simple slopes analysis suggests that valence pair acts as a moderating factor for age group and activation similarity within the vmPFC</a:t>
            </a:r>
          </a:p>
        </p:txBody>
      </p:sp>
    </p:spTree>
    <p:extLst>
      <p:ext uri="{BB962C8B-B14F-4D97-AF65-F5344CB8AC3E}">
        <p14:creationId xmlns:p14="http://schemas.microsoft.com/office/powerpoint/2010/main" val="2488885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screenshot&#10;&#10;Description automatically generated">
            <a:extLst>
              <a:ext uri="{FF2B5EF4-FFF2-40B4-BE49-F238E27FC236}">
                <a16:creationId xmlns:a16="http://schemas.microsoft.com/office/drawing/2014/main" id="{2521FC99-B75C-4B95-B4DF-57299753F08F}"/>
              </a:ext>
            </a:extLst>
          </p:cNvPr>
          <p:cNvPicPr>
            <a:picLocks noChangeAspect="1"/>
          </p:cNvPicPr>
          <p:nvPr/>
        </p:nvPicPr>
        <p:blipFill rotWithShape="1">
          <a:blip r:embed="rId3">
            <a:extLst>
              <a:ext uri="{28A0092B-C50C-407E-A947-70E740481C1C}">
                <a14:useLocalDpi xmlns:a14="http://schemas.microsoft.com/office/drawing/2010/main" val="0"/>
              </a:ext>
            </a:extLst>
          </a:blip>
          <a:srcRect l="14318" t="19844" r="17671" b="7657"/>
          <a:stretch/>
        </p:blipFill>
        <p:spPr>
          <a:xfrm>
            <a:off x="0" y="0"/>
            <a:ext cx="6067425" cy="3291487"/>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96E12C28-2069-4496-89E4-415A0F1CE2E7}"/>
              </a:ext>
            </a:extLst>
          </p:cNvPr>
          <p:cNvPicPr>
            <a:picLocks noChangeAspect="1"/>
          </p:cNvPicPr>
          <p:nvPr/>
        </p:nvPicPr>
        <p:blipFill rotWithShape="1">
          <a:blip r:embed="rId4">
            <a:extLst>
              <a:ext uri="{28A0092B-C50C-407E-A947-70E740481C1C}">
                <a14:useLocalDpi xmlns:a14="http://schemas.microsoft.com/office/drawing/2010/main" val="0"/>
              </a:ext>
            </a:extLst>
          </a:blip>
          <a:srcRect l="14232" t="19688" r="17671" b="7656"/>
          <a:stretch/>
        </p:blipFill>
        <p:spPr>
          <a:xfrm>
            <a:off x="6067425" y="0"/>
            <a:ext cx="6124574" cy="3291487"/>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162A1A31-FC8C-4ACD-AC64-798D35E8927F}"/>
              </a:ext>
            </a:extLst>
          </p:cNvPr>
          <p:cNvPicPr>
            <a:picLocks noChangeAspect="1"/>
          </p:cNvPicPr>
          <p:nvPr/>
        </p:nvPicPr>
        <p:blipFill rotWithShape="1">
          <a:blip r:embed="rId5">
            <a:extLst>
              <a:ext uri="{28A0092B-C50C-407E-A947-70E740481C1C}">
                <a14:useLocalDpi xmlns:a14="http://schemas.microsoft.com/office/drawing/2010/main" val="0"/>
              </a:ext>
            </a:extLst>
          </a:blip>
          <a:srcRect l="14232" t="19531" r="17586" b="7812"/>
          <a:stretch/>
        </p:blipFill>
        <p:spPr>
          <a:xfrm>
            <a:off x="1" y="3291486"/>
            <a:ext cx="6067424" cy="3566513"/>
          </a:xfrm>
          <a:prstGeom prst="rect">
            <a:avLst/>
          </a:prstGeom>
        </p:spPr>
      </p:pic>
      <p:pic>
        <p:nvPicPr>
          <p:cNvPr id="13" name="Picture 12" descr="A picture containing screenshot&#10;&#10;Description automatically generated">
            <a:extLst>
              <a:ext uri="{FF2B5EF4-FFF2-40B4-BE49-F238E27FC236}">
                <a16:creationId xmlns:a16="http://schemas.microsoft.com/office/drawing/2014/main" id="{4DFBD262-C9DD-4ADC-B8D7-8E6B988AFB4C}"/>
              </a:ext>
            </a:extLst>
          </p:cNvPr>
          <p:cNvPicPr>
            <a:picLocks noChangeAspect="1"/>
          </p:cNvPicPr>
          <p:nvPr/>
        </p:nvPicPr>
        <p:blipFill rotWithShape="1">
          <a:blip r:embed="rId6">
            <a:extLst>
              <a:ext uri="{28A0092B-C50C-407E-A947-70E740481C1C}">
                <a14:useLocalDpi xmlns:a14="http://schemas.microsoft.com/office/drawing/2010/main" val="0"/>
              </a:ext>
            </a:extLst>
          </a:blip>
          <a:srcRect l="14233" t="19844" r="17755" b="7813"/>
          <a:stretch/>
        </p:blipFill>
        <p:spPr>
          <a:xfrm>
            <a:off x="6067425" y="3291486"/>
            <a:ext cx="6124574" cy="3566514"/>
          </a:xfrm>
          <a:prstGeom prst="rect">
            <a:avLst/>
          </a:prstGeom>
        </p:spPr>
      </p:pic>
    </p:spTree>
    <p:extLst>
      <p:ext uri="{BB962C8B-B14F-4D97-AF65-F5344CB8AC3E}">
        <p14:creationId xmlns:p14="http://schemas.microsoft.com/office/powerpoint/2010/main" val="212151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F227-87F2-4D1C-96B0-1509CE2D0C60}"/>
              </a:ext>
            </a:extLst>
          </p:cNvPr>
          <p:cNvSpPr>
            <a:spLocks noGrp="1"/>
          </p:cNvSpPr>
          <p:nvPr>
            <p:ph type="title"/>
          </p:nvPr>
        </p:nvSpPr>
        <p:spPr>
          <a:xfrm>
            <a:off x="1219200" y="1428750"/>
            <a:ext cx="8596668" cy="1320800"/>
          </a:xfrm>
        </p:spPr>
        <p:txBody>
          <a:bodyPr>
            <a:noAutofit/>
          </a:bodyPr>
          <a:lstStyle/>
          <a:p>
            <a:pPr algn="ctr"/>
            <a:r>
              <a:rPr lang="en-US" sz="4400" dirty="0"/>
              <a:t>Age groups seemingly </a:t>
            </a:r>
            <a:br>
              <a:rPr lang="en-US" sz="4400" dirty="0"/>
            </a:br>
            <a:r>
              <a:rPr lang="en-US" sz="4400" dirty="0"/>
              <a:t>show differences… </a:t>
            </a:r>
            <a:br>
              <a:rPr lang="en-US" sz="4400" dirty="0"/>
            </a:br>
            <a:br>
              <a:rPr lang="en-US" sz="4400" dirty="0"/>
            </a:br>
            <a:r>
              <a:rPr lang="en-US" sz="4400" dirty="0"/>
              <a:t>but will they survive adjustments </a:t>
            </a:r>
            <a:br>
              <a:rPr lang="en-US" sz="4400" dirty="0"/>
            </a:br>
            <a:r>
              <a:rPr lang="en-US" sz="4400" dirty="0"/>
              <a:t>for individual differences? </a:t>
            </a:r>
          </a:p>
        </p:txBody>
      </p:sp>
    </p:spTree>
    <p:extLst>
      <p:ext uri="{BB962C8B-B14F-4D97-AF65-F5344CB8AC3E}">
        <p14:creationId xmlns:p14="http://schemas.microsoft.com/office/powerpoint/2010/main" val="4214010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3211-9A2B-4A55-9512-7CD4093265C5}"/>
              </a:ext>
            </a:extLst>
          </p:cNvPr>
          <p:cNvSpPr>
            <a:spLocks noGrp="1"/>
          </p:cNvSpPr>
          <p:nvPr>
            <p:ph type="title"/>
          </p:nvPr>
        </p:nvSpPr>
        <p:spPr>
          <a:xfrm>
            <a:off x="1287645" y="2768600"/>
            <a:ext cx="8596668" cy="1320800"/>
          </a:xfrm>
        </p:spPr>
        <p:txBody>
          <a:bodyPr>
            <a:normAutofit fontScale="90000"/>
          </a:bodyPr>
          <a:lstStyle/>
          <a:p>
            <a:pPr algn="ctr"/>
            <a:r>
              <a:rPr lang="en-US" sz="8800" dirty="0"/>
              <a:t>Mostly, No.</a:t>
            </a:r>
          </a:p>
        </p:txBody>
      </p:sp>
    </p:spTree>
    <p:extLst>
      <p:ext uri="{BB962C8B-B14F-4D97-AF65-F5344CB8AC3E}">
        <p14:creationId xmlns:p14="http://schemas.microsoft.com/office/powerpoint/2010/main" val="934656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6F93-D5E8-4962-A225-6504DE4C7CB7}"/>
              </a:ext>
            </a:extLst>
          </p:cNvPr>
          <p:cNvSpPr>
            <a:spLocks noGrp="1"/>
          </p:cNvSpPr>
          <p:nvPr>
            <p:ph type="title"/>
          </p:nvPr>
        </p:nvSpPr>
        <p:spPr>
          <a:xfrm>
            <a:off x="439209" y="276120"/>
            <a:ext cx="8596668" cy="1320800"/>
          </a:xfrm>
        </p:spPr>
        <p:txBody>
          <a:bodyPr/>
          <a:lstStyle/>
          <a:p>
            <a:r>
              <a:rPr lang="en-US" dirty="0"/>
              <a:t>Data Issues</a:t>
            </a:r>
          </a:p>
        </p:txBody>
      </p:sp>
      <p:sp>
        <p:nvSpPr>
          <p:cNvPr id="3" name="Content Placeholder 2">
            <a:extLst>
              <a:ext uri="{FF2B5EF4-FFF2-40B4-BE49-F238E27FC236}">
                <a16:creationId xmlns:a16="http://schemas.microsoft.com/office/drawing/2014/main" id="{BF757139-863B-4E52-B794-3D37E85A9497}"/>
              </a:ext>
            </a:extLst>
          </p:cNvPr>
          <p:cNvSpPr>
            <a:spLocks noGrp="1"/>
          </p:cNvSpPr>
          <p:nvPr>
            <p:ph idx="1"/>
          </p:nvPr>
        </p:nvSpPr>
        <p:spPr>
          <a:xfrm>
            <a:off x="591607" y="1186579"/>
            <a:ext cx="10640965" cy="3880773"/>
          </a:xfrm>
        </p:spPr>
        <p:txBody>
          <a:bodyPr/>
          <a:lstStyle/>
          <a:p>
            <a:r>
              <a:rPr lang="en-US" dirty="0"/>
              <a:t>Uneven sample sizes in Age Group (Children to Adults)</a:t>
            </a:r>
          </a:p>
          <a:p>
            <a:r>
              <a:rPr lang="en-US" dirty="0"/>
              <a:t>Kurtosis in Activation Data</a:t>
            </a:r>
          </a:p>
          <a:p>
            <a:r>
              <a:rPr lang="en-US" dirty="0"/>
              <a:t>Negative Skew in Correlation Data</a:t>
            </a:r>
          </a:p>
          <a:p>
            <a:r>
              <a:rPr lang="en-US" dirty="0"/>
              <a:t>MLMs may have been significantly underpowered to measure effects, based on post-hoc analyses</a:t>
            </a:r>
          </a:p>
          <a:p>
            <a:pPr marL="457200" lvl="1" indent="0">
              <a:buNone/>
            </a:pPr>
            <a:endParaRPr lang="en-US" dirty="0"/>
          </a:p>
        </p:txBody>
      </p:sp>
      <p:graphicFrame>
        <p:nvGraphicFramePr>
          <p:cNvPr id="4" name="Table 4">
            <a:extLst>
              <a:ext uri="{FF2B5EF4-FFF2-40B4-BE49-F238E27FC236}">
                <a16:creationId xmlns:a16="http://schemas.microsoft.com/office/drawing/2014/main" id="{D9AEA2B3-2423-4014-AD58-88160C0BCDB6}"/>
              </a:ext>
            </a:extLst>
          </p:cNvPr>
          <p:cNvGraphicFramePr>
            <a:graphicFrameLocks noGrp="1"/>
          </p:cNvGraphicFramePr>
          <p:nvPr>
            <p:extLst>
              <p:ext uri="{D42A27DB-BD31-4B8C-83A1-F6EECF244321}">
                <p14:modId xmlns:p14="http://schemas.microsoft.com/office/powerpoint/2010/main" val="4226781908"/>
              </p:ext>
            </p:extLst>
          </p:nvPr>
        </p:nvGraphicFramePr>
        <p:xfrm>
          <a:off x="2701237" y="3126965"/>
          <a:ext cx="4072611" cy="3434264"/>
        </p:xfrm>
        <a:graphic>
          <a:graphicData uri="http://schemas.openxmlformats.org/drawingml/2006/table">
            <a:tbl>
              <a:tblPr firstRow="1" bandRow="1">
                <a:tableStyleId>{5C22544A-7EE6-4342-B048-85BDC9FD1C3A}</a:tableStyleId>
              </a:tblPr>
              <a:tblGrid>
                <a:gridCol w="1204196">
                  <a:extLst>
                    <a:ext uri="{9D8B030D-6E8A-4147-A177-3AD203B41FA5}">
                      <a16:colId xmlns:a16="http://schemas.microsoft.com/office/drawing/2014/main" val="3413250501"/>
                    </a:ext>
                  </a:extLst>
                </a:gridCol>
                <a:gridCol w="1496188">
                  <a:extLst>
                    <a:ext uri="{9D8B030D-6E8A-4147-A177-3AD203B41FA5}">
                      <a16:colId xmlns:a16="http://schemas.microsoft.com/office/drawing/2014/main" val="2713361854"/>
                    </a:ext>
                  </a:extLst>
                </a:gridCol>
                <a:gridCol w="1372227">
                  <a:extLst>
                    <a:ext uri="{9D8B030D-6E8A-4147-A177-3AD203B41FA5}">
                      <a16:colId xmlns:a16="http://schemas.microsoft.com/office/drawing/2014/main" val="4127994126"/>
                    </a:ext>
                  </a:extLst>
                </a:gridCol>
              </a:tblGrid>
              <a:tr h="290946">
                <a:tc>
                  <a:txBody>
                    <a:bodyPr/>
                    <a:lstStyle/>
                    <a:p>
                      <a:pPr algn="ctr"/>
                      <a:r>
                        <a:rPr lang="en-US" sz="900" dirty="0"/>
                        <a:t>(1000 Simulations)</a:t>
                      </a:r>
                    </a:p>
                  </a:txBody>
                  <a:tcPr/>
                </a:tc>
                <a:tc>
                  <a:txBody>
                    <a:bodyPr/>
                    <a:lstStyle/>
                    <a:p>
                      <a:pPr algn="ctr"/>
                      <a:r>
                        <a:rPr lang="en-US" dirty="0"/>
                        <a:t>Age Group</a:t>
                      </a:r>
                    </a:p>
                  </a:txBody>
                  <a:tcPr/>
                </a:tc>
                <a:tc>
                  <a:txBody>
                    <a:bodyPr/>
                    <a:lstStyle/>
                    <a:p>
                      <a:pPr algn="ctr"/>
                      <a:r>
                        <a:rPr lang="en-US" dirty="0"/>
                        <a:t>Valence</a:t>
                      </a:r>
                    </a:p>
                  </a:txBody>
                  <a:tcPr/>
                </a:tc>
                <a:extLst>
                  <a:ext uri="{0D108BD9-81ED-4DB2-BD59-A6C34878D82A}">
                    <a16:rowId xmlns:a16="http://schemas.microsoft.com/office/drawing/2014/main" val="446702175"/>
                  </a:ext>
                </a:extLst>
              </a:tr>
              <a:tr h="122057">
                <a:tc>
                  <a:txBody>
                    <a:bodyPr/>
                    <a:lstStyle/>
                    <a:p>
                      <a:pPr algn="r"/>
                      <a:r>
                        <a:rPr lang="en-US" sz="1600" b="1" dirty="0"/>
                        <a:t>ACC</a:t>
                      </a:r>
                    </a:p>
                  </a:txBody>
                  <a:tcPr/>
                </a:tc>
                <a:tc>
                  <a:txBody>
                    <a:bodyPr/>
                    <a:lstStyle/>
                    <a:p>
                      <a:pPr algn="ctr"/>
                      <a:r>
                        <a:rPr lang="en-US" sz="1600" dirty="0"/>
                        <a:t>20.50 %</a:t>
                      </a:r>
                    </a:p>
                  </a:txBody>
                  <a:tcPr/>
                </a:tc>
                <a:tc>
                  <a:txBody>
                    <a:bodyPr/>
                    <a:lstStyle/>
                    <a:p>
                      <a:pPr algn="ctr"/>
                      <a:r>
                        <a:rPr lang="en-US" sz="1600" dirty="0"/>
                        <a:t>27.60 %</a:t>
                      </a:r>
                    </a:p>
                  </a:txBody>
                  <a:tcPr/>
                </a:tc>
                <a:extLst>
                  <a:ext uri="{0D108BD9-81ED-4DB2-BD59-A6C34878D82A}">
                    <a16:rowId xmlns:a16="http://schemas.microsoft.com/office/drawing/2014/main" val="901676867"/>
                  </a:ext>
                </a:extLst>
              </a:tr>
              <a:tr h="447224">
                <a:tc>
                  <a:txBody>
                    <a:bodyPr/>
                    <a:lstStyle/>
                    <a:p>
                      <a:pPr algn="r"/>
                      <a:r>
                        <a:rPr lang="en-US" sz="1100" b="0" dirty="0"/>
                        <a:t>CIs</a:t>
                      </a:r>
                    </a:p>
                  </a:txBody>
                  <a:tcPr/>
                </a:tc>
                <a:tc>
                  <a:txBody>
                    <a:bodyPr/>
                    <a:lstStyle/>
                    <a:p>
                      <a:pPr algn="ctr"/>
                      <a:r>
                        <a:rPr lang="en-US" sz="1100" dirty="0"/>
                        <a:t>(18.04 % – 23.14 %) </a:t>
                      </a:r>
                    </a:p>
                  </a:txBody>
                  <a:tcPr/>
                </a:tc>
                <a:tc>
                  <a:txBody>
                    <a:bodyPr/>
                    <a:lstStyle/>
                    <a:p>
                      <a:pPr algn="ctr"/>
                      <a:r>
                        <a:rPr lang="en-US" sz="1100" dirty="0"/>
                        <a:t>(24.85 % – 30.48 %) </a:t>
                      </a:r>
                    </a:p>
                  </a:txBody>
                  <a:tcPr/>
                </a:tc>
                <a:extLst>
                  <a:ext uri="{0D108BD9-81ED-4DB2-BD59-A6C34878D82A}">
                    <a16:rowId xmlns:a16="http://schemas.microsoft.com/office/drawing/2014/main" val="1012592015"/>
                  </a:ext>
                </a:extLst>
              </a:tr>
              <a:tr h="0">
                <a:tc>
                  <a:txBody>
                    <a:bodyPr/>
                    <a:lstStyle/>
                    <a:p>
                      <a:pPr algn="r"/>
                      <a:r>
                        <a:rPr lang="en-US" sz="1600" b="1" dirty="0"/>
                        <a:t>AMY</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val="498884577"/>
                  </a:ext>
                </a:extLst>
              </a:tr>
              <a:tr h="0">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0" dirty="0"/>
                        <a:t>CIs</a:t>
                      </a:r>
                    </a:p>
                    <a:p>
                      <a:pPr algn="r"/>
                      <a:endParaRPr lang="en-US" sz="1100" b="1" dirty="0"/>
                    </a:p>
                  </a:txBody>
                  <a:tcPr/>
                </a:tc>
                <a:tc>
                  <a:txBody>
                    <a:bodyPr/>
                    <a:lstStyle/>
                    <a:p>
                      <a:pPr algn="ctr"/>
                      <a:r>
                        <a:rPr lang="en-US" sz="1100" dirty="0"/>
                        <a:t>-</a:t>
                      </a:r>
                    </a:p>
                  </a:txBody>
                  <a:tcPr/>
                </a:tc>
                <a:tc>
                  <a:txBody>
                    <a:bodyPr/>
                    <a:lstStyle/>
                    <a:p>
                      <a:pPr algn="ctr"/>
                      <a:r>
                        <a:rPr lang="en-US" sz="1100" dirty="0"/>
                        <a:t>-</a:t>
                      </a:r>
                    </a:p>
                  </a:txBody>
                  <a:tcPr/>
                </a:tc>
                <a:extLst>
                  <a:ext uri="{0D108BD9-81ED-4DB2-BD59-A6C34878D82A}">
                    <a16:rowId xmlns:a16="http://schemas.microsoft.com/office/drawing/2014/main" val="2317672214"/>
                  </a:ext>
                </a:extLst>
              </a:tr>
              <a:tr h="0">
                <a:tc>
                  <a:txBody>
                    <a:bodyPr/>
                    <a:lstStyle/>
                    <a:p>
                      <a:pPr algn="r"/>
                      <a:r>
                        <a:rPr lang="en-US" sz="1600" b="1" dirty="0"/>
                        <a:t>NaCC</a:t>
                      </a:r>
                    </a:p>
                  </a:txBody>
                  <a:tcPr/>
                </a:tc>
                <a:tc>
                  <a:txBody>
                    <a:bodyPr/>
                    <a:lstStyle/>
                    <a:p>
                      <a:pPr algn="ctr"/>
                      <a:r>
                        <a:rPr lang="en-US" sz="1600" dirty="0"/>
                        <a:t>19.10 %</a:t>
                      </a:r>
                    </a:p>
                  </a:txBody>
                  <a:tcPr/>
                </a:tc>
                <a:tc>
                  <a:txBody>
                    <a:bodyPr/>
                    <a:lstStyle/>
                    <a:p>
                      <a:pPr algn="ctr"/>
                      <a:r>
                        <a:rPr lang="en-US" sz="1600" dirty="0"/>
                        <a:t>15.30 %</a:t>
                      </a:r>
                    </a:p>
                  </a:txBody>
                  <a:tcPr/>
                </a:tc>
                <a:extLst>
                  <a:ext uri="{0D108BD9-81ED-4DB2-BD59-A6C34878D82A}">
                    <a16:rowId xmlns:a16="http://schemas.microsoft.com/office/drawing/2014/main" val="232999396"/>
                  </a:ext>
                </a:extLst>
              </a:tr>
              <a:tr h="0">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0" dirty="0"/>
                        <a:t>CIs</a:t>
                      </a:r>
                    </a:p>
                    <a:p>
                      <a:pPr algn="r"/>
                      <a:endParaRPr lang="en-US" sz="1100" b="1" dirty="0"/>
                    </a:p>
                  </a:txBody>
                  <a:tcPr/>
                </a:tc>
                <a:tc>
                  <a:txBody>
                    <a:bodyPr/>
                    <a:lstStyle/>
                    <a:p>
                      <a:pPr algn="ctr"/>
                      <a:r>
                        <a:rPr lang="en-US" sz="1100" dirty="0"/>
                        <a:t>(16.71 % – 21.68 %) </a:t>
                      </a:r>
                    </a:p>
                  </a:txBody>
                  <a:tcPr/>
                </a:tc>
                <a:tc>
                  <a:txBody>
                    <a:bodyPr/>
                    <a:lstStyle/>
                    <a:p>
                      <a:pPr algn="ctr"/>
                      <a:r>
                        <a:rPr lang="en-US" sz="1100" dirty="0"/>
                        <a:t>(13.12 % – 17.68 %) </a:t>
                      </a:r>
                    </a:p>
                  </a:txBody>
                  <a:tcPr/>
                </a:tc>
                <a:extLst>
                  <a:ext uri="{0D108BD9-81ED-4DB2-BD59-A6C34878D82A}">
                    <a16:rowId xmlns:a16="http://schemas.microsoft.com/office/drawing/2014/main" val="2371130348"/>
                  </a:ext>
                </a:extLst>
              </a:tr>
              <a:tr h="0">
                <a:tc>
                  <a:txBody>
                    <a:bodyPr/>
                    <a:lstStyle/>
                    <a:p>
                      <a:pPr algn="r"/>
                      <a:r>
                        <a:rPr lang="en-US" sz="1600" b="1" dirty="0"/>
                        <a:t>vmPFC</a:t>
                      </a:r>
                    </a:p>
                  </a:txBody>
                  <a:tcPr/>
                </a:tc>
                <a:tc>
                  <a:txBody>
                    <a:bodyPr/>
                    <a:lstStyle/>
                    <a:p>
                      <a:pPr algn="ctr"/>
                      <a:r>
                        <a:rPr lang="en-US" sz="1600" dirty="0"/>
                        <a:t>56.60 %</a:t>
                      </a:r>
                    </a:p>
                  </a:txBody>
                  <a:tcPr/>
                </a:tc>
                <a:tc>
                  <a:txBody>
                    <a:bodyPr/>
                    <a:lstStyle/>
                    <a:p>
                      <a:pPr algn="ctr"/>
                      <a:r>
                        <a:rPr lang="en-US" sz="1600" dirty="0"/>
                        <a:t>26.40 %</a:t>
                      </a:r>
                    </a:p>
                  </a:txBody>
                  <a:tcPr/>
                </a:tc>
                <a:extLst>
                  <a:ext uri="{0D108BD9-81ED-4DB2-BD59-A6C34878D82A}">
                    <a16:rowId xmlns:a16="http://schemas.microsoft.com/office/drawing/2014/main" val="157864221"/>
                  </a:ext>
                </a:extLst>
              </a:tr>
              <a:tr h="155171">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0" dirty="0"/>
                        <a:t>CIs</a:t>
                      </a:r>
                    </a:p>
                    <a:p>
                      <a:pPr algn="r"/>
                      <a:endParaRPr lang="en-US" sz="1100" b="1" dirty="0"/>
                    </a:p>
                  </a:txBody>
                  <a:tcPr/>
                </a:tc>
                <a:tc>
                  <a:txBody>
                    <a:bodyPr/>
                    <a:lstStyle/>
                    <a:p>
                      <a:pPr algn="ctr"/>
                      <a:r>
                        <a:rPr lang="en-US" sz="1100" dirty="0"/>
                        <a:t>(53.46 % – 59.70 %) </a:t>
                      </a:r>
                    </a:p>
                  </a:txBody>
                  <a:tcPr/>
                </a:tc>
                <a:tc>
                  <a:txBody>
                    <a:bodyPr/>
                    <a:lstStyle/>
                    <a:p>
                      <a:pPr algn="ctr"/>
                      <a:r>
                        <a:rPr lang="en-US" sz="1100" dirty="0"/>
                        <a:t>(23.69 % – 29.25 %) </a:t>
                      </a:r>
                    </a:p>
                  </a:txBody>
                  <a:tcPr/>
                </a:tc>
                <a:extLst>
                  <a:ext uri="{0D108BD9-81ED-4DB2-BD59-A6C34878D82A}">
                    <a16:rowId xmlns:a16="http://schemas.microsoft.com/office/drawing/2014/main" val="2304097147"/>
                  </a:ext>
                </a:extLst>
              </a:tr>
            </a:tbl>
          </a:graphicData>
        </a:graphic>
      </p:graphicFrame>
    </p:spTree>
    <p:extLst>
      <p:ext uri="{BB962C8B-B14F-4D97-AF65-F5344CB8AC3E}">
        <p14:creationId xmlns:p14="http://schemas.microsoft.com/office/powerpoint/2010/main" val="878422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F4B9-EA3F-49DF-A43F-521538F8A4DB}"/>
              </a:ext>
            </a:extLst>
          </p:cNvPr>
          <p:cNvSpPr>
            <a:spLocks noGrp="1"/>
          </p:cNvSpPr>
          <p:nvPr>
            <p:ph type="title"/>
          </p:nvPr>
        </p:nvSpPr>
        <p:spPr>
          <a:xfrm>
            <a:off x="382059" y="311813"/>
            <a:ext cx="8596668" cy="1009650"/>
          </a:xfrm>
        </p:spPr>
        <p:txBody>
          <a:bodyPr>
            <a:normAutofit/>
          </a:bodyPr>
          <a:lstStyle/>
          <a:p>
            <a:r>
              <a:rPr lang="en-US" dirty="0"/>
              <a:t>MLMs Adj. for Individual Differences</a:t>
            </a:r>
          </a:p>
        </p:txBody>
      </p:sp>
      <p:sp>
        <p:nvSpPr>
          <p:cNvPr id="3" name="Content Placeholder 2">
            <a:extLst>
              <a:ext uri="{FF2B5EF4-FFF2-40B4-BE49-F238E27FC236}">
                <a16:creationId xmlns:a16="http://schemas.microsoft.com/office/drawing/2014/main" id="{C11CE515-2F25-48DB-9E6D-FE26C022A1D1}"/>
              </a:ext>
            </a:extLst>
          </p:cNvPr>
          <p:cNvSpPr>
            <a:spLocks noGrp="1"/>
          </p:cNvSpPr>
          <p:nvPr>
            <p:ph idx="1"/>
          </p:nvPr>
        </p:nvSpPr>
        <p:spPr>
          <a:xfrm>
            <a:off x="382059" y="1082386"/>
            <a:ext cx="8596668" cy="5650923"/>
          </a:xfrm>
        </p:spPr>
        <p:txBody>
          <a:bodyPr>
            <a:normAutofit/>
          </a:bodyPr>
          <a:lstStyle/>
          <a:p>
            <a:r>
              <a:rPr lang="en-US" sz="1600" dirty="0"/>
              <a:t>For ACC, AMY, and NaCC, Age Group’s influence was diminished once individual differences were included as a random effect in the model.</a:t>
            </a:r>
          </a:p>
          <a:p>
            <a:endParaRPr lang="en-US" dirty="0"/>
          </a:p>
          <a:p>
            <a:endParaRPr lang="en-US" dirty="0"/>
          </a:p>
          <a:p>
            <a:pPr marL="0" indent="0">
              <a:buNone/>
            </a:pPr>
            <a:br>
              <a:rPr lang="en-US" dirty="0"/>
            </a:br>
            <a:endParaRPr lang="en-US" dirty="0"/>
          </a:p>
          <a:p>
            <a:pPr marL="0" indent="0">
              <a:buNone/>
            </a:pPr>
            <a:br>
              <a:rPr lang="en-US" dirty="0"/>
            </a:br>
            <a:br>
              <a:rPr lang="en-US" dirty="0"/>
            </a:br>
            <a:endParaRPr lang="en-US" dirty="0"/>
          </a:p>
          <a:p>
            <a:r>
              <a:rPr lang="en-US" sz="1600" dirty="0" err="1"/>
              <a:t>vmPFC</a:t>
            </a:r>
            <a:r>
              <a:rPr lang="en-US" sz="1600" dirty="0"/>
              <a:t> maintained Age Group differences after allowing intercepts to vary randomly by participant.</a:t>
            </a:r>
          </a:p>
          <a:p>
            <a:pPr marL="800100" lvl="2" indent="0">
              <a:lnSpc>
                <a:spcPct val="120000"/>
              </a:lnSpc>
              <a:spcBef>
                <a:spcPts val="0"/>
              </a:spcBef>
              <a:buNone/>
            </a:pPr>
            <a:br>
              <a:rPr lang="en-US" dirty="0"/>
            </a:br>
            <a:endParaRPr lang="en-US" sz="1100" dirty="0"/>
          </a:p>
        </p:txBody>
      </p:sp>
      <p:sp>
        <p:nvSpPr>
          <p:cNvPr id="11" name="TextBox 10">
            <a:extLst>
              <a:ext uri="{FF2B5EF4-FFF2-40B4-BE49-F238E27FC236}">
                <a16:creationId xmlns:a16="http://schemas.microsoft.com/office/drawing/2014/main" id="{0714ECD2-9C2B-42CC-8D67-7BEBFD9842B5}"/>
              </a:ext>
            </a:extLst>
          </p:cNvPr>
          <p:cNvSpPr txBox="1"/>
          <p:nvPr/>
        </p:nvSpPr>
        <p:spPr>
          <a:xfrm>
            <a:off x="569252" y="1994777"/>
            <a:ext cx="2759089" cy="1892826"/>
          </a:xfrm>
          <a:prstGeom prst="rect">
            <a:avLst/>
          </a:prstGeom>
          <a:noFill/>
        </p:spPr>
        <p:txBody>
          <a:bodyPr wrap="none" rtlCol="0">
            <a:spAutoFit/>
          </a:bodyPr>
          <a:lstStyle/>
          <a:p>
            <a:pPr algn="ctr"/>
            <a:r>
              <a:rPr lang="en-US" sz="900" b="1" dirty="0"/>
              <a:t>ANTERIOR CINGULATE CORTEX</a:t>
            </a:r>
          </a:p>
          <a:p>
            <a:r>
              <a:rPr lang="en-US" sz="900" dirty="0"/>
              <a:t>            		</a:t>
            </a:r>
            <a:r>
              <a:rPr lang="en-US" sz="900" dirty="0" err="1"/>
              <a:t>coef.est</a:t>
            </a:r>
            <a:r>
              <a:rPr lang="en-US" sz="900" dirty="0"/>
              <a:t> 		coef.se</a:t>
            </a:r>
          </a:p>
          <a:p>
            <a:r>
              <a:rPr lang="en-US" sz="900" dirty="0"/>
              <a:t>(Intercept)  	0.26    	 	0.02  </a:t>
            </a:r>
          </a:p>
          <a:p>
            <a:r>
              <a:rPr lang="en-US" sz="900" dirty="0" err="1"/>
              <a:t>Age.Dummy</a:t>
            </a:r>
            <a:r>
              <a:rPr lang="en-US" sz="900" dirty="0"/>
              <a:t>   	-0.05     		0.04  </a:t>
            </a:r>
          </a:p>
          <a:p>
            <a:endParaRPr lang="en-US" sz="900" dirty="0"/>
          </a:p>
          <a:p>
            <a:r>
              <a:rPr lang="en-US" sz="900" dirty="0"/>
              <a:t>Error terms:</a:t>
            </a:r>
          </a:p>
          <a:p>
            <a:r>
              <a:rPr lang="en-US" sz="900" dirty="0"/>
              <a:t> Groups      	Name        	</a:t>
            </a:r>
            <a:r>
              <a:rPr lang="en-US" sz="900" dirty="0" err="1"/>
              <a:t>Std.Dev</a:t>
            </a:r>
            <a:r>
              <a:rPr lang="en-US" sz="900" dirty="0"/>
              <a:t>.</a:t>
            </a:r>
          </a:p>
          <a:p>
            <a:r>
              <a:rPr lang="en-US" sz="900" dirty="0"/>
              <a:t> Participant 	(Intercept) 	0.13    </a:t>
            </a:r>
          </a:p>
          <a:p>
            <a:r>
              <a:rPr lang="en-US" sz="900" dirty="0"/>
              <a:t> Residual               	 	0.37    </a:t>
            </a:r>
          </a:p>
          <a:p>
            <a:r>
              <a:rPr lang="en-US" sz="900" dirty="0"/>
              <a:t>---</a:t>
            </a:r>
          </a:p>
          <a:p>
            <a:r>
              <a:rPr lang="en-US" sz="900" dirty="0"/>
              <a:t>number of obs: 3192, 	groups: Participant, 57</a:t>
            </a:r>
          </a:p>
          <a:p>
            <a:r>
              <a:rPr lang="en-US" sz="900" dirty="0"/>
              <a:t>AIC = 2885.5, DIC = 2878</a:t>
            </a:r>
          </a:p>
          <a:p>
            <a:r>
              <a:rPr lang="en-US" sz="900" dirty="0"/>
              <a:t>deviance = 2877.5 </a:t>
            </a:r>
          </a:p>
        </p:txBody>
      </p:sp>
      <p:cxnSp>
        <p:nvCxnSpPr>
          <p:cNvPr id="13" name="Straight Connector 12">
            <a:extLst>
              <a:ext uri="{FF2B5EF4-FFF2-40B4-BE49-F238E27FC236}">
                <a16:creationId xmlns:a16="http://schemas.microsoft.com/office/drawing/2014/main" id="{A6CB0AEF-50AA-4E20-92AD-7B83D9B613DE}"/>
              </a:ext>
            </a:extLst>
          </p:cNvPr>
          <p:cNvCxnSpPr/>
          <p:nvPr/>
        </p:nvCxnSpPr>
        <p:spPr>
          <a:xfrm>
            <a:off x="1611549" y="2649682"/>
            <a:ext cx="11326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726E1849-6A3E-4780-B349-F6FB5DCA2618}"/>
              </a:ext>
            </a:extLst>
          </p:cNvPr>
          <p:cNvCxnSpPr/>
          <p:nvPr/>
        </p:nvCxnSpPr>
        <p:spPr>
          <a:xfrm>
            <a:off x="4297384" y="2649682"/>
            <a:ext cx="11326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D282E105-5D0A-4EFC-83D4-3746CB44E720}"/>
              </a:ext>
            </a:extLst>
          </p:cNvPr>
          <p:cNvCxnSpPr/>
          <p:nvPr/>
        </p:nvCxnSpPr>
        <p:spPr>
          <a:xfrm>
            <a:off x="7031181" y="2649682"/>
            <a:ext cx="11326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7" name="Straight Connector 16">
            <a:extLst>
              <a:ext uri="{FF2B5EF4-FFF2-40B4-BE49-F238E27FC236}">
                <a16:creationId xmlns:a16="http://schemas.microsoft.com/office/drawing/2014/main" id="{59B2F6F8-8CC9-4381-9792-F5BDA63CFF7A}"/>
              </a:ext>
            </a:extLst>
          </p:cNvPr>
          <p:cNvCxnSpPr>
            <a:cxnSpLocks/>
          </p:cNvCxnSpPr>
          <p:nvPr/>
        </p:nvCxnSpPr>
        <p:spPr>
          <a:xfrm>
            <a:off x="4266954" y="5226627"/>
            <a:ext cx="1110338"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449EF8ED-E682-4544-B63C-2D895DD88C43}"/>
              </a:ext>
            </a:extLst>
          </p:cNvPr>
          <p:cNvSpPr txBox="1"/>
          <p:nvPr/>
        </p:nvSpPr>
        <p:spPr>
          <a:xfrm>
            <a:off x="5999765" y="1994777"/>
            <a:ext cx="2805547" cy="1892826"/>
          </a:xfrm>
          <a:prstGeom prst="rect">
            <a:avLst/>
          </a:prstGeom>
          <a:noFill/>
        </p:spPr>
        <p:txBody>
          <a:bodyPr wrap="square" rtlCol="0">
            <a:spAutoFit/>
          </a:bodyPr>
          <a:lstStyle/>
          <a:p>
            <a:pPr algn="ctr"/>
            <a:r>
              <a:rPr lang="en-US" sz="900" b="1" dirty="0"/>
              <a:t>NUCLEUS ACCUMBENS</a:t>
            </a:r>
          </a:p>
          <a:p>
            <a:r>
              <a:rPr lang="en-US" sz="900" dirty="0"/>
              <a:t>            		</a:t>
            </a:r>
            <a:r>
              <a:rPr lang="en-US" sz="900" dirty="0" err="1"/>
              <a:t>coef.est</a:t>
            </a:r>
            <a:r>
              <a:rPr lang="en-US" sz="900" dirty="0"/>
              <a:t> 		coef.se</a:t>
            </a:r>
          </a:p>
          <a:p>
            <a:r>
              <a:rPr lang="en-US" sz="900" dirty="0"/>
              <a:t>(Intercept)  	0.25     		0.02  </a:t>
            </a:r>
          </a:p>
          <a:p>
            <a:r>
              <a:rPr lang="en-US" sz="900" dirty="0" err="1"/>
              <a:t>Age.Dummy</a:t>
            </a:r>
            <a:r>
              <a:rPr lang="en-US" sz="900" dirty="0"/>
              <a:t>   	-0.04     		0.04  </a:t>
            </a:r>
          </a:p>
          <a:p>
            <a:endParaRPr lang="en-US" sz="900" dirty="0"/>
          </a:p>
          <a:p>
            <a:r>
              <a:rPr lang="en-US" sz="900" dirty="0"/>
              <a:t>Error terms:</a:t>
            </a:r>
          </a:p>
          <a:p>
            <a:r>
              <a:rPr lang="en-US" sz="900" dirty="0"/>
              <a:t> Groups      	Name        	</a:t>
            </a:r>
            <a:r>
              <a:rPr lang="en-US" sz="900" dirty="0" err="1"/>
              <a:t>Std.Dev</a:t>
            </a:r>
            <a:r>
              <a:rPr lang="en-US" sz="900" dirty="0"/>
              <a:t>.</a:t>
            </a:r>
          </a:p>
          <a:p>
            <a:r>
              <a:rPr lang="en-US" sz="900" dirty="0"/>
              <a:t> Participant 	(Intercept) 	0.13    </a:t>
            </a:r>
          </a:p>
          <a:p>
            <a:r>
              <a:rPr lang="en-US" sz="900" dirty="0"/>
              <a:t> Residual                		0.34    </a:t>
            </a:r>
          </a:p>
          <a:p>
            <a:r>
              <a:rPr lang="en-US" sz="900" dirty="0"/>
              <a:t>---</a:t>
            </a:r>
          </a:p>
          <a:p>
            <a:r>
              <a:rPr lang="en-US" sz="900" dirty="0"/>
              <a:t>number of obs: 3192, 	groups: Participant, 57</a:t>
            </a:r>
          </a:p>
          <a:p>
            <a:r>
              <a:rPr lang="en-US" sz="900" dirty="0"/>
              <a:t>AIC = 2284.8, DIC = 2277</a:t>
            </a:r>
          </a:p>
          <a:p>
            <a:r>
              <a:rPr lang="en-US" sz="900" dirty="0"/>
              <a:t>deviance = 2276.8 </a:t>
            </a:r>
            <a:endParaRPr lang="en-US" sz="2000" dirty="0"/>
          </a:p>
        </p:txBody>
      </p:sp>
      <p:sp>
        <p:nvSpPr>
          <p:cNvPr id="21" name="TextBox 20">
            <a:extLst>
              <a:ext uri="{FF2B5EF4-FFF2-40B4-BE49-F238E27FC236}">
                <a16:creationId xmlns:a16="http://schemas.microsoft.com/office/drawing/2014/main" id="{20C274A0-F3BE-44D1-A29B-DE3AEF4F94B3}"/>
              </a:ext>
            </a:extLst>
          </p:cNvPr>
          <p:cNvSpPr txBox="1"/>
          <p:nvPr/>
        </p:nvSpPr>
        <p:spPr>
          <a:xfrm>
            <a:off x="3284509" y="1994777"/>
            <a:ext cx="2805546" cy="1892826"/>
          </a:xfrm>
          <a:prstGeom prst="rect">
            <a:avLst/>
          </a:prstGeom>
          <a:noFill/>
        </p:spPr>
        <p:txBody>
          <a:bodyPr wrap="square" rtlCol="0">
            <a:spAutoFit/>
          </a:bodyPr>
          <a:lstStyle/>
          <a:p>
            <a:pPr algn="ctr"/>
            <a:r>
              <a:rPr lang="en-US" sz="900" b="1" dirty="0"/>
              <a:t>AMYGDALA</a:t>
            </a:r>
          </a:p>
          <a:p>
            <a:r>
              <a:rPr lang="en-US" sz="900" dirty="0"/>
              <a:t>           		 </a:t>
            </a:r>
            <a:r>
              <a:rPr lang="en-US" sz="900" dirty="0" err="1"/>
              <a:t>coef.est</a:t>
            </a:r>
            <a:r>
              <a:rPr lang="en-US" sz="900" dirty="0"/>
              <a:t> 	coef.se</a:t>
            </a:r>
          </a:p>
          <a:p>
            <a:r>
              <a:rPr lang="en-US" sz="900" dirty="0"/>
              <a:t>(Intercept) 	 0.22     		0.02  </a:t>
            </a:r>
          </a:p>
          <a:p>
            <a:r>
              <a:rPr lang="en-US" sz="900" dirty="0" err="1"/>
              <a:t>Age.Dummy</a:t>
            </a:r>
            <a:r>
              <a:rPr lang="en-US" sz="900" dirty="0"/>
              <a:t>   	-0.02    		0.03  </a:t>
            </a:r>
          </a:p>
          <a:p>
            <a:endParaRPr lang="en-US" sz="900" dirty="0"/>
          </a:p>
          <a:p>
            <a:r>
              <a:rPr lang="en-US" sz="900" dirty="0"/>
              <a:t>Error terms:</a:t>
            </a:r>
          </a:p>
          <a:p>
            <a:r>
              <a:rPr lang="en-US" sz="900" dirty="0"/>
              <a:t> Groups     	 Name        	</a:t>
            </a:r>
            <a:r>
              <a:rPr lang="en-US" sz="900" dirty="0" err="1"/>
              <a:t>Std.Dev</a:t>
            </a:r>
            <a:r>
              <a:rPr lang="en-US" sz="900" dirty="0"/>
              <a:t>.</a:t>
            </a:r>
          </a:p>
          <a:p>
            <a:r>
              <a:rPr lang="en-US" sz="900" dirty="0"/>
              <a:t> Participant 	(Intercept) 	0.11    </a:t>
            </a:r>
          </a:p>
          <a:p>
            <a:r>
              <a:rPr lang="en-US" sz="900" dirty="0"/>
              <a:t> Residual                		0.30    </a:t>
            </a:r>
          </a:p>
          <a:p>
            <a:r>
              <a:rPr lang="en-US" sz="900" dirty="0"/>
              <a:t>---</a:t>
            </a:r>
          </a:p>
          <a:p>
            <a:r>
              <a:rPr lang="en-US" sz="900" dirty="0"/>
              <a:t>number of obs: 3192, 	groups: Participant, 57</a:t>
            </a:r>
          </a:p>
          <a:p>
            <a:r>
              <a:rPr lang="en-US" sz="900" dirty="0"/>
              <a:t>AIC = 1469.7, DIC = 1462</a:t>
            </a:r>
          </a:p>
          <a:p>
            <a:r>
              <a:rPr lang="en-US" sz="900" dirty="0"/>
              <a:t>deviance = 1461.7 </a:t>
            </a:r>
          </a:p>
        </p:txBody>
      </p:sp>
      <p:sp>
        <p:nvSpPr>
          <p:cNvPr id="24" name="TextBox 23">
            <a:extLst>
              <a:ext uri="{FF2B5EF4-FFF2-40B4-BE49-F238E27FC236}">
                <a16:creationId xmlns:a16="http://schemas.microsoft.com/office/drawing/2014/main" id="{32D268C9-AC36-4710-B0AE-F0B2C77C78D9}"/>
              </a:ext>
            </a:extLst>
          </p:cNvPr>
          <p:cNvSpPr txBox="1"/>
          <p:nvPr/>
        </p:nvSpPr>
        <p:spPr>
          <a:xfrm>
            <a:off x="3226898" y="4563484"/>
            <a:ext cx="2906989" cy="2169825"/>
          </a:xfrm>
          <a:prstGeom prst="rect">
            <a:avLst/>
          </a:prstGeom>
          <a:noFill/>
        </p:spPr>
        <p:txBody>
          <a:bodyPr wrap="square" rtlCol="0">
            <a:spAutoFit/>
          </a:bodyPr>
          <a:lstStyle/>
          <a:p>
            <a:pPr marL="800100" lvl="2" indent="-800100" algn="ctr">
              <a:spcBef>
                <a:spcPts val="0"/>
              </a:spcBef>
              <a:buNone/>
            </a:pPr>
            <a:r>
              <a:rPr lang="en-US" sz="900" dirty="0"/>
              <a:t> </a:t>
            </a:r>
            <a:r>
              <a:rPr lang="en-US" sz="900" b="1" dirty="0"/>
              <a:t>VENTROMEDIAL PREFRONTAL CORTEX</a:t>
            </a:r>
          </a:p>
          <a:p>
            <a:pPr marL="800100" lvl="2" indent="-800100">
              <a:spcBef>
                <a:spcPts val="0"/>
              </a:spcBef>
              <a:buNone/>
            </a:pPr>
            <a:r>
              <a:rPr lang="en-US" sz="900" dirty="0"/>
              <a:t>            		</a:t>
            </a:r>
            <a:r>
              <a:rPr lang="en-US" sz="900" dirty="0" err="1"/>
              <a:t>coef.est</a:t>
            </a:r>
            <a:r>
              <a:rPr lang="en-US" sz="900" dirty="0"/>
              <a:t> 		coef.se</a:t>
            </a:r>
          </a:p>
          <a:p>
            <a:pPr marL="800100" lvl="2" indent="-800100">
              <a:spcBef>
                <a:spcPts val="0"/>
              </a:spcBef>
              <a:buNone/>
            </a:pPr>
            <a:r>
              <a:rPr lang="en-US" sz="900" dirty="0"/>
              <a:t>(Intercept) 	 	0.30     		0.02  </a:t>
            </a:r>
          </a:p>
          <a:p>
            <a:pPr marL="800100" lvl="2" indent="-800100">
              <a:spcBef>
                <a:spcPts val="0"/>
              </a:spcBef>
              <a:buNone/>
            </a:pPr>
            <a:r>
              <a:rPr lang="en-US" sz="900" dirty="0" err="1"/>
              <a:t>Age.Dummy</a:t>
            </a:r>
            <a:r>
              <a:rPr lang="en-US" sz="900" dirty="0"/>
              <a:t>   		-0.09     		0.04  </a:t>
            </a:r>
          </a:p>
          <a:p>
            <a:pPr marL="800100" lvl="2" indent="-800100">
              <a:spcBef>
                <a:spcPts val="0"/>
              </a:spcBef>
              <a:buNone/>
            </a:pPr>
            <a:endParaRPr lang="en-US" sz="900" dirty="0"/>
          </a:p>
          <a:p>
            <a:pPr marL="800100" lvl="2" indent="-800100">
              <a:spcBef>
                <a:spcPts val="0"/>
              </a:spcBef>
              <a:buNone/>
            </a:pPr>
            <a:r>
              <a:rPr lang="en-US" sz="900" dirty="0"/>
              <a:t>Error terms:</a:t>
            </a:r>
          </a:p>
          <a:p>
            <a:pPr marL="800100" lvl="2" indent="-800100">
              <a:spcBef>
                <a:spcPts val="0"/>
              </a:spcBef>
              <a:buNone/>
            </a:pPr>
            <a:r>
              <a:rPr lang="en-US" sz="900" dirty="0"/>
              <a:t> Groups      		Name        	</a:t>
            </a:r>
            <a:r>
              <a:rPr lang="en-US" sz="900" dirty="0" err="1"/>
              <a:t>Std.Dev</a:t>
            </a:r>
            <a:r>
              <a:rPr lang="en-US" sz="900" dirty="0"/>
              <a:t>.</a:t>
            </a:r>
          </a:p>
          <a:p>
            <a:pPr marL="800100" lvl="2" indent="-800100">
              <a:spcBef>
                <a:spcPts val="0"/>
              </a:spcBef>
              <a:buNone/>
            </a:pPr>
            <a:r>
              <a:rPr lang="en-US" sz="900" dirty="0"/>
              <a:t> Participant 		(Intercept) 	0.14    </a:t>
            </a:r>
          </a:p>
          <a:p>
            <a:pPr marL="800100" lvl="2" indent="-800100">
              <a:spcBef>
                <a:spcPts val="0"/>
              </a:spcBef>
              <a:buNone/>
            </a:pPr>
            <a:r>
              <a:rPr lang="en-US" sz="900" dirty="0"/>
              <a:t> Residual               		0.34    </a:t>
            </a:r>
          </a:p>
          <a:p>
            <a:pPr marL="800100" lvl="2" indent="-800100">
              <a:spcBef>
                <a:spcPts val="0"/>
              </a:spcBef>
              <a:buNone/>
            </a:pPr>
            <a:r>
              <a:rPr lang="en-US" sz="900" dirty="0"/>
              <a:t>---</a:t>
            </a:r>
          </a:p>
          <a:p>
            <a:pPr marL="800100" lvl="2" indent="-800100">
              <a:spcBef>
                <a:spcPts val="0"/>
              </a:spcBef>
              <a:buNone/>
            </a:pPr>
            <a:r>
              <a:rPr lang="en-US" sz="900" dirty="0"/>
              <a:t>number of obs: 3192, 	groups: Participant, 57</a:t>
            </a:r>
          </a:p>
          <a:p>
            <a:pPr marL="800100" lvl="2" indent="-800100">
              <a:spcBef>
                <a:spcPts val="0"/>
              </a:spcBef>
              <a:buNone/>
            </a:pPr>
            <a:r>
              <a:rPr lang="en-US" sz="900" dirty="0"/>
              <a:t>AIC = 2363.9, DIC = 2356</a:t>
            </a:r>
          </a:p>
          <a:p>
            <a:pPr marL="800100" lvl="2" indent="-800100">
              <a:spcBef>
                <a:spcPts val="0"/>
              </a:spcBef>
              <a:buNone/>
            </a:pPr>
            <a:r>
              <a:rPr lang="en-US" sz="900" dirty="0"/>
              <a:t>deviance = 2355.9 </a:t>
            </a:r>
          </a:p>
          <a:p>
            <a:endParaRPr lang="en-US" dirty="0"/>
          </a:p>
        </p:txBody>
      </p:sp>
    </p:spTree>
    <p:extLst>
      <p:ext uri="{BB962C8B-B14F-4D97-AF65-F5344CB8AC3E}">
        <p14:creationId xmlns:p14="http://schemas.microsoft.com/office/powerpoint/2010/main" val="186278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2D268C9-AC36-4710-B0AE-F0B2C77C78D9}"/>
              </a:ext>
            </a:extLst>
          </p:cNvPr>
          <p:cNvSpPr txBox="1"/>
          <p:nvPr/>
        </p:nvSpPr>
        <p:spPr>
          <a:xfrm>
            <a:off x="4453747" y="4559975"/>
            <a:ext cx="2779047" cy="2031325"/>
          </a:xfrm>
          <a:prstGeom prst="rect">
            <a:avLst/>
          </a:prstGeom>
          <a:noFill/>
        </p:spPr>
        <p:txBody>
          <a:bodyPr wrap="square" rtlCol="0">
            <a:spAutoFit/>
          </a:bodyPr>
          <a:lstStyle/>
          <a:p>
            <a:pPr marL="800100" lvl="2" indent="-800100" algn="ctr">
              <a:spcBef>
                <a:spcPts val="0"/>
              </a:spcBef>
              <a:buNone/>
            </a:pPr>
            <a:r>
              <a:rPr lang="en-US" sz="900" dirty="0"/>
              <a:t> </a:t>
            </a:r>
            <a:r>
              <a:rPr lang="en-US" sz="900" b="1" dirty="0"/>
              <a:t>VENTROMEDIAL PREFRONTAL CORTEX</a:t>
            </a:r>
          </a:p>
          <a:p>
            <a:pPr marL="800100" lvl="2" indent="-800100">
              <a:spcBef>
                <a:spcPts val="0"/>
              </a:spcBef>
              <a:buNone/>
            </a:pPr>
            <a:r>
              <a:rPr lang="en-US" sz="900" dirty="0"/>
              <a:t> 		</a:t>
            </a:r>
            <a:r>
              <a:rPr lang="en-US" sz="900" dirty="0" err="1"/>
              <a:t>coef.est</a:t>
            </a:r>
            <a:r>
              <a:rPr lang="en-US" sz="900" dirty="0"/>
              <a:t> 		coef.se</a:t>
            </a:r>
          </a:p>
          <a:p>
            <a:pPr marL="800100" lvl="2" indent="-800100">
              <a:spcBef>
                <a:spcPts val="0"/>
              </a:spcBef>
              <a:buNone/>
            </a:pPr>
            <a:r>
              <a:rPr lang="en-US" sz="900" dirty="0"/>
              <a:t>(Intercept)         	0.28     		0.02  </a:t>
            </a:r>
          </a:p>
          <a:p>
            <a:pPr marL="800100" lvl="2" indent="-800100">
              <a:spcBef>
                <a:spcPts val="0"/>
              </a:spcBef>
              <a:buNone/>
            </a:pPr>
            <a:r>
              <a:rPr lang="en-US" sz="900" dirty="0" err="1"/>
              <a:t>Val.PairPosPos</a:t>
            </a:r>
            <a:r>
              <a:rPr lang="en-US" sz="900" dirty="0"/>
              <a:t> 		-0.02     		0.02  </a:t>
            </a:r>
          </a:p>
          <a:p>
            <a:pPr marL="800100" lvl="2" indent="-800100">
              <a:spcBef>
                <a:spcPts val="0"/>
              </a:spcBef>
              <a:buNone/>
            </a:pPr>
            <a:endParaRPr lang="en-US" sz="900" dirty="0"/>
          </a:p>
          <a:p>
            <a:pPr marL="800100" lvl="2" indent="-800100">
              <a:spcBef>
                <a:spcPts val="0"/>
              </a:spcBef>
              <a:buNone/>
            </a:pPr>
            <a:r>
              <a:rPr lang="en-US" sz="900" dirty="0"/>
              <a:t>Error terms:</a:t>
            </a:r>
          </a:p>
          <a:p>
            <a:pPr marL="800100" lvl="2" indent="-800100">
              <a:spcBef>
                <a:spcPts val="0"/>
              </a:spcBef>
              <a:buNone/>
            </a:pPr>
            <a:r>
              <a:rPr lang="en-US" sz="900" dirty="0"/>
              <a:t> Groups      		Name              	</a:t>
            </a:r>
            <a:r>
              <a:rPr lang="en-US" sz="900" dirty="0" err="1"/>
              <a:t>Std.Dev</a:t>
            </a:r>
            <a:r>
              <a:rPr lang="en-US" sz="900" dirty="0"/>
              <a:t>. </a:t>
            </a:r>
            <a:r>
              <a:rPr lang="en-US" sz="900" dirty="0" err="1"/>
              <a:t>Corr</a:t>
            </a:r>
            <a:r>
              <a:rPr lang="en-US" sz="900" dirty="0"/>
              <a:t>  </a:t>
            </a:r>
          </a:p>
          <a:p>
            <a:pPr marL="800100" lvl="2" indent="-800100">
              <a:spcBef>
                <a:spcPts val="0"/>
              </a:spcBef>
              <a:buNone/>
            </a:pPr>
            <a:r>
              <a:rPr lang="en-US" sz="900" dirty="0"/>
              <a:t> Participant 		(Intercept)        	0.17           </a:t>
            </a:r>
          </a:p>
          <a:p>
            <a:pPr marL="800100" lvl="2" indent="-800100">
              <a:spcBef>
                <a:spcPts val="0"/>
              </a:spcBef>
              <a:buNone/>
            </a:pPr>
            <a:r>
              <a:rPr lang="en-US" sz="900" dirty="0"/>
              <a:t>             		</a:t>
            </a:r>
            <a:r>
              <a:rPr lang="en-US" sz="900" dirty="0" err="1"/>
              <a:t>Val.PairPosPos</a:t>
            </a:r>
            <a:r>
              <a:rPr lang="en-US" sz="900" dirty="0"/>
              <a:t> 	0.13     	-0.56 </a:t>
            </a:r>
          </a:p>
          <a:p>
            <a:pPr marL="800100" lvl="2" indent="-800100">
              <a:spcBef>
                <a:spcPts val="0"/>
              </a:spcBef>
              <a:buNone/>
            </a:pPr>
            <a:r>
              <a:rPr lang="en-US" sz="900" dirty="0"/>
              <a:t> Residual                       		0.34           </a:t>
            </a:r>
          </a:p>
          <a:p>
            <a:pPr marL="800100" lvl="2" indent="-800100">
              <a:spcBef>
                <a:spcPts val="0"/>
              </a:spcBef>
              <a:buNone/>
            </a:pPr>
            <a:r>
              <a:rPr lang="en-US" sz="900" dirty="0"/>
              <a:t>---</a:t>
            </a:r>
          </a:p>
          <a:p>
            <a:pPr marL="800100" lvl="2" indent="-800100">
              <a:spcBef>
                <a:spcPts val="0"/>
              </a:spcBef>
              <a:buNone/>
            </a:pPr>
            <a:r>
              <a:rPr lang="en-US" sz="900" dirty="0"/>
              <a:t>number of </a:t>
            </a:r>
            <a:r>
              <a:rPr lang="en-US" sz="900" dirty="0" err="1"/>
              <a:t>obs</a:t>
            </a:r>
            <a:r>
              <a:rPr lang="en-US" sz="900" dirty="0"/>
              <a:t>: 3192, 	groups: Participant, 57</a:t>
            </a:r>
          </a:p>
          <a:p>
            <a:pPr marL="800100" lvl="2" indent="-800100">
              <a:spcBef>
                <a:spcPts val="0"/>
              </a:spcBef>
              <a:buNone/>
            </a:pPr>
            <a:r>
              <a:rPr lang="en-US" sz="900" dirty="0"/>
              <a:t>AIC = 2316.2, DIC = 2304</a:t>
            </a:r>
          </a:p>
          <a:p>
            <a:pPr marL="800100" lvl="2" indent="-800100">
              <a:spcBef>
                <a:spcPts val="0"/>
              </a:spcBef>
              <a:buNone/>
            </a:pPr>
            <a:r>
              <a:rPr lang="en-US" sz="900" dirty="0"/>
              <a:t>deviance = 2304.2 </a:t>
            </a:r>
            <a:endParaRPr lang="en-US" dirty="0"/>
          </a:p>
        </p:txBody>
      </p:sp>
      <p:sp>
        <p:nvSpPr>
          <p:cNvPr id="19" name="Content Placeholder 2">
            <a:extLst>
              <a:ext uri="{FF2B5EF4-FFF2-40B4-BE49-F238E27FC236}">
                <a16:creationId xmlns:a16="http://schemas.microsoft.com/office/drawing/2014/main" id="{8274FB63-26DC-4D4B-A97D-861B3A864001}"/>
              </a:ext>
            </a:extLst>
          </p:cNvPr>
          <p:cNvSpPr>
            <a:spLocks noGrp="1"/>
          </p:cNvSpPr>
          <p:nvPr>
            <p:ph idx="1"/>
          </p:nvPr>
        </p:nvSpPr>
        <p:spPr>
          <a:xfrm>
            <a:off x="382058" y="927100"/>
            <a:ext cx="8596668" cy="4583111"/>
          </a:xfrm>
        </p:spPr>
        <p:txBody>
          <a:bodyPr/>
          <a:lstStyle/>
          <a:p>
            <a:r>
              <a:rPr lang="en-US" dirty="0"/>
              <a:t>In all cases, adding valence pair as a random slope within participant resulted in better fitting models than null iterations.</a:t>
            </a:r>
          </a:p>
          <a:p>
            <a:pPr lvl="1"/>
            <a:r>
              <a:rPr lang="en-US" dirty="0"/>
              <a:t>However, valence was not a significant factor in any of these models.</a:t>
            </a:r>
          </a:p>
        </p:txBody>
      </p:sp>
      <p:sp>
        <p:nvSpPr>
          <p:cNvPr id="11" name="TextBox 10">
            <a:extLst>
              <a:ext uri="{FF2B5EF4-FFF2-40B4-BE49-F238E27FC236}">
                <a16:creationId xmlns:a16="http://schemas.microsoft.com/office/drawing/2014/main" id="{0714ECD2-9C2B-42CC-8D67-7BEBFD9842B5}"/>
              </a:ext>
            </a:extLst>
          </p:cNvPr>
          <p:cNvSpPr txBox="1"/>
          <p:nvPr/>
        </p:nvSpPr>
        <p:spPr>
          <a:xfrm>
            <a:off x="1348411" y="2121653"/>
            <a:ext cx="2779047" cy="2031325"/>
          </a:xfrm>
          <a:prstGeom prst="rect">
            <a:avLst/>
          </a:prstGeom>
          <a:noFill/>
        </p:spPr>
        <p:txBody>
          <a:bodyPr wrap="square" rtlCol="0">
            <a:spAutoFit/>
          </a:bodyPr>
          <a:lstStyle/>
          <a:p>
            <a:pPr algn="ctr"/>
            <a:r>
              <a:rPr lang="en-US" sz="900" b="1" dirty="0"/>
              <a:t>ANTERIOR CINGULATE CORTEX</a:t>
            </a:r>
          </a:p>
          <a:p>
            <a:r>
              <a:rPr lang="en-US" sz="900" dirty="0"/>
              <a:t>            		</a:t>
            </a:r>
            <a:r>
              <a:rPr lang="en-US" sz="900" dirty="0" err="1"/>
              <a:t>coef.est</a:t>
            </a:r>
            <a:r>
              <a:rPr lang="en-US" sz="900" dirty="0"/>
              <a:t> 		coef.se</a:t>
            </a:r>
          </a:p>
          <a:p>
            <a:r>
              <a:rPr lang="en-US" sz="900" dirty="0"/>
              <a:t>(Intercept)        	0.25     		0.02  </a:t>
            </a:r>
          </a:p>
          <a:p>
            <a:r>
              <a:rPr lang="en-US" sz="900" dirty="0" err="1"/>
              <a:t>Val.PairPosPos</a:t>
            </a:r>
            <a:r>
              <a:rPr lang="en-US" sz="900" dirty="0"/>
              <a:t>	-0.03     		0.02  </a:t>
            </a:r>
          </a:p>
          <a:p>
            <a:endParaRPr lang="en-US" sz="900" dirty="0"/>
          </a:p>
          <a:p>
            <a:r>
              <a:rPr lang="en-US" sz="900" dirty="0"/>
              <a:t>Error terms:</a:t>
            </a:r>
          </a:p>
          <a:p>
            <a:r>
              <a:rPr lang="en-US" sz="900" dirty="0"/>
              <a:t> Groups      	Name               	</a:t>
            </a:r>
            <a:r>
              <a:rPr lang="en-US" sz="900" dirty="0" err="1"/>
              <a:t>Std.Dev</a:t>
            </a:r>
            <a:r>
              <a:rPr lang="en-US" sz="900" dirty="0"/>
              <a:t>. </a:t>
            </a:r>
            <a:r>
              <a:rPr lang="en-US" sz="900" dirty="0" err="1"/>
              <a:t>Corr</a:t>
            </a:r>
            <a:r>
              <a:rPr lang="en-US" sz="900" dirty="0"/>
              <a:t>  </a:t>
            </a:r>
          </a:p>
          <a:p>
            <a:r>
              <a:rPr lang="en-US" sz="900" dirty="0"/>
              <a:t> Participant 	(Intercept)       	0.16           </a:t>
            </a:r>
          </a:p>
          <a:p>
            <a:r>
              <a:rPr lang="en-US" sz="900" dirty="0"/>
              <a:t>             		</a:t>
            </a:r>
            <a:r>
              <a:rPr lang="en-US" sz="900" dirty="0" err="1"/>
              <a:t>Val.PairPosPos</a:t>
            </a:r>
            <a:r>
              <a:rPr lang="en-US" sz="900" dirty="0"/>
              <a:t> 	0.14     	-0.55 </a:t>
            </a:r>
          </a:p>
          <a:p>
            <a:r>
              <a:rPr lang="en-US" sz="900" dirty="0"/>
              <a:t> Residual                       			0.37           </a:t>
            </a:r>
          </a:p>
          <a:p>
            <a:r>
              <a:rPr lang="en-US" sz="900" dirty="0"/>
              <a:t>---</a:t>
            </a:r>
          </a:p>
          <a:p>
            <a:r>
              <a:rPr lang="en-US" sz="900" dirty="0"/>
              <a:t>number of </a:t>
            </a:r>
            <a:r>
              <a:rPr lang="en-US" sz="900" dirty="0" err="1"/>
              <a:t>obs</a:t>
            </a:r>
            <a:r>
              <a:rPr lang="en-US" sz="900" dirty="0"/>
              <a:t>: 3192, 	groups: Participant, 57</a:t>
            </a:r>
          </a:p>
          <a:p>
            <a:r>
              <a:rPr lang="en-US" sz="900" dirty="0"/>
              <a:t>AIC = 2831.2, DIC = 2819</a:t>
            </a:r>
          </a:p>
          <a:p>
            <a:r>
              <a:rPr lang="en-US" sz="900" dirty="0"/>
              <a:t>deviance = 2819.2</a:t>
            </a:r>
          </a:p>
        </p:txBody>
      </p:sp>
      <p:sp>
        <p:nvSpPr>
          <p:cNvPr id="16" name="TextBox 15">
            <a:extLst>
              <a:ext uri="{FF2B5EF4-FFF2-40B4-BE49-F238E27FC236}">
                <a16:creationId xmlns:a16="http://schemas.microsoft.com/office/drawing/2014/main" id="{449EF8ED-E682-4544-B63C-2D895DD88C43}"/>
              </a:ext>
            </a:extLst>
          </p:cNvPr>
          <p:cNvSpPr txBox="1"/>
          <p:nvPr/>
        </p:nvSpPr>
        <p:spPr>
          <a:xfrm>
            <a:off x="1348410" y="4559418"/>
            <a:ext cx="2779047" cy="2031325"/>
          </a:xfrm>
          <a:prstGeom prst="rect">
            <a:avLst/>
          </a:prstGeom>
          <a:noFill/>
        </p:spPr>
        <p:txBody>
          <a:bodyPr wrap="square" rtlCol="0">
            <a:spAutoFit/>
          </a:bodyPr>
          <a:lstStyle/>
          <a:p>
            <a:pPr algn="ctr"/>
            <a:r>
              <a:rPr lang="en-US" sz="900" b="1" dirty="0"/>
              <a:t>NUCLEUS ACCUMBENS</a:t>
            </a:r>
          </a:p>
          <a:p>
            <a:r>
              <a:rPr lang="en-US" sz="900" dirty="0"/>
              <a:t> 		</a:t>
            </a:r>
            <a:r>
              <a:rPr lang="en-US" sz="900" dirty="0" err="1"/>
              <a:t>coef.est</a:t>
            </a:r>
            <a:r>
              <a:rPr lang="en-US" sz="900" dirty="0"/>
              <a:t> 		coef.se</a:t>
            </a:r>
          </a:p>
          <a:p>
            <a:r>
              <a:rPr lang="en-US" sz="900" dirty="0"/>
              <a:t>(Intercept)         	0.24     		0.02  </a:t>
            </a:r>
          </a:p>
          <a:p>
            <a:r>
              <a:rPr lang="en-US" sz="900" dirty="0" err="1"/>
              <a:t>Val.PairPosPos</a:t>
            </a:r>
            <a:r>
              <a:rPr lang="en-US" sz="900" dirty="0"/>
              <a:t> 	-0.02     		0.02  </a:t>
            </a:r>
          </a:p>
          <a:p>
            <a:endParaRPr lang="en-US" sz="900" dirty="0"/>
          </a:p>
          <a:p>
            <a:r>
              <a:rPr lang="en-US" sz="900" dirty="0"/>
              <a:t>Error terms:</a:t>
            </a:r>
          </a:p>
          <a:p>
            <a:r>
              <a:rPr lang="en-US" sz="900" dirty="0"/>
              <a:t> Groups      	Name               	</a:t>
            </a:r>
            <a:r>
              <a:rPr lang="en-US" sz="900" dirty="0" err="1"/>
              <a:t>Std.Dev</a:t>
            </a:r>
            <a:r>
              <a:rPr lang="en-US" sz="900" dirty="0"/>
              <a:t>. </a:t>
            </a:r>
            <a:r>
              <a:rPr lang="en-US" sz="900" dirty="0" err="1"/>
              <a:t>Corr</a:t>
            </a:r>
            <a:r>
              <a:rPr lang="en-US" sz="900" dirty="0"/>
              <a:t>  </a:t>
            </a:r>
          </a:p>
          <a:p>
            <a:r>
              <a:rPr lang="en-US" sz="900" dirty="0"/>
              <a:t> Participant 	(Intercept)       	0.17           </a:t>
            </a:r>
          </a:p>
          <a:p>
            <a:r>
              <a:rPr lang="en-US" sz="900" dirty="0"/>
              <a:t>             		</a:t>
            </a:r>
            <a:r>
              <a:rPr lang="en-US" sz="900" dirty="0" err="1"/>
              <a:t>Val.PairPosPos</a:t>
            </a:r>
            <a:r>
              <a:rPr lang="en-US" sz="900" dirty="0"/>
              <a:t> 	0.15     -0.68 </a:t>
            </a:r>
          </a:p>
          <a:p>
            <a:r>
              <a:rPr lang="en-US" sz="900" dirty="0"/>
              <a:t> Residual                       			0.33           </a:t>
            </a:r>
          </a:p>
          <a:p>
            <a:r>
              <a:rPr lang="en-US" sz="900" dirty="0"/>
              <a:t>---</a:t>
            </a:r>
          </a:p>
          <a:p>
            <a:r>
              <a:rPr lang="en-US" sz="900" dirty="0"/>
              <a:t>number of </a:t>
            </a:r>
            <a:r>
              <a:rPr lang="en-US" sz="900" dirty="0" err="1"/>
              <a:t>obs</a:t>
            </a:r>
            <a:r>
              <a:rPr lang="en-US" sz="900" dirty="0"/>
              <a:t>: 3192, 	groups: Participant, 57</a:t>
            </a:r>
          </a:p>
          <a:p>
            <a:r>
              <a:rPr lang="en-US" sz="900" dirty="0"/>
              <a:t>AIC = 2207, DIC = 2195</a:t>
            </a:r>
          </a:p>
          <a:p>
            <a:r>
              <a:rPr lang="en-US" sz="900" dirty="0"/>
              <a:t>deviance = 2195.0 </a:t>
            </a:r>
            <a:endParaRPr lang="en-US" sz="2000" dirty="0"/>
          </a:p>
        </p:txBody>
      </p:sp>
      <p:sp>
        <p:nvSpPr>
          <p:cNvPr id="21" name="TextBox 20">
            <a:extLst>
              <a:ext uri="{FF2B5EF4-FFF2-40B4-BE49-F238E27FC236}">
                <a16:creationId xmlns:a16="http://schemas.microsoft.com/office/drawing/2014/main" id="{20C274A0-F3BE-44D1-A29B-DE3AEF4F94B3}"/>
              </a:ext>
            </a:extLst>
          </p:cNvPr>
          <p:cNvSpPr txBox="1"/>
          <p:nvPr/>
        </p:nvSpPr>
        <p:spPr>
          <a:xfrm>
            <a:off x="4453747" y="2121652"/>
            <a:ext cx="2779047" cy="2031325"/>
          </a:xfrm>
          <a:prstGeom prst="rect">
            <a:avLst/>
          </a:prstGeom>
          <a:noFill/>
        </p:spPr>
        <p:txBody>
          <a:bodyPr wrap="square" rtlCol="0">
            <a:spAutoFit/>
          </a:bodyPr>
          <a:lstStyle/>
          <a:p>
            <a:pPr algn="ctr"/>
            <a:r>
              <a:rPr lang="en-US" sz="900" b="1" dirty="0"/>
              <a:t>AMYGDALA</a:t>
            </a:r>
          </a:p>
          <a:p>
            <a:r>
              <a:rPr lang="en-US" sz="900" dirty="0"/>
              <a:t> 		</a:t>
            </a:r>
            <a:r>
              <a:rPr lang="en-US" sz="900" dirty="0" err="1"/>
              <a:t>coef.est</a:t>
            </a:r>
            <a:r>
              <a:rPr lang="en-US" sz="900" dirty="0"/>
              <a:t> 		coef.se</a:t>
            </a:r>
          </a:p>
          <a:p>
            <a:r>
              <a:rPr lang="en-US" sz="900" dirty="0"/>
              <a:t>(Intercept)        	0.21     		0.02   </a:t>
            </a:r>
          </a:p>
          <a:p>
            <a:r>
              <a:rPr lang="en-US" sz="900" dirty="0" err="1"/>
              <a:t>Val.PairPosPos</a:t>
            </a:r>
            <a:r>
              <a:rPr lang="en-US" sz="900" dirty="0"/>
              <a:t> 	0.00     		0.02   </a:t>
            </a:r>
          </a:p>
          <a:p>
            <a:endParaRPr lang="en-US" sz="900" dirty="0"/>
          </a:p>
          <a:p>
            <a:r>
              <a:rPr lang="en-US" sz="900" dirty="0"/>
              <a:t>Error terms:</a:t>
            </a:r>
          </a:p>
          <a:p>
            <a:r>
              <a:rPr lang="en-US" sz="900" dirty="0"/>
              <a:t> Groups      	Name               	</a:t>
            </a:r>
            <a:r>
              <a:rPr lang="en-US" sz="900" dirty="0" err="1"/>
              <a:t>Std.Dev</a:t>
            </a:r>
            <a:r>
              <a:rPr lang="en-US" sz="900" dirty="0"/>
              <a:t>. </a:t>
            </a:r>
            <a:r>
              <a:rPr lang="en-US" sz="900" dirty="0" err="1"/>
              <a:t>Corr</a:t>
            </a:r>
            <a:r>
              <a:rPr lang="en-US" sz="900" dirty="0"/>
              <a:t>  </a:t>
            </a:r>
          </a:p>
          <a:p>
            <a:r>
              <a:rPr lang="en-US" sz="900" dirty="0"/>
              <a:t> Participant 	(Intercept)        	0.12           </a:t>
            </a:r>
          </a:p>
          <a:p>
            <a:r>
              <a:rPr lang="en-US" sz="900" dirty="0"/>
              <a:t>             		</a:t>
            </a:r>
            <a:r>
              <a:rPr lang="en-US" sz="900" dirty="0" err="1"/>
              <a:t>Val.PairPosPos</a:t>
            </a:r>
            <a:r>
              <a:rPr lang="en-US" sz="900" dirty="0"/>
              <a:t> 	0.09     	-0.29 </a:t>
            </a:r>
          </a:p>
          <a:p>
            <a:r>
              <a:rPr lang="en-US" sz="900" dirty="0"/>
              <a:t> Residual                       			0.30           </a:t>
            </a:r>
          </a:p>
          <a:p>
            <a:r>
              <a:rPr lang="en-US" sz="900" dirty="0"/>
              <a:t>---</a:t>
            </a:r>
          </a:p>
          <a:p>
            <a:r>
              <a:rPr lang="en-US" sz="900" dirty="0"/>
              <a:t>number of </a:t>
            </a:r>
            <a:r>
              <a:rPr lang="en-US" sz="900" dirty="0" err="1"/>
              <a:t>obs</a:t>
            </a:r>
            <a:r>
              <a:rPr lang="en-US" sz="900" dirty="0"/>
              <a:t>: 3192, 	groups: Participant, 57</a:t>
            </a:r>
          </a:p>
          <a:p>
            <a:r>
              <a:rPr lang="en-US" sz="900" dirty="0"/>
              <a:t>AIC = 1449.6, DIC = 1438</a:t>
            </a:r>
          </a:p>
          <a:p>
            <a:r>
              <a:rPr lang="en-US" sz="900" dirty="0"/>
              <a:t>deviance = 1437.6 </a:t>
            </a:r>
          </a:p>
        </p:txBody>
      </p:sp>
      <p:sp>
        <p:nvSpPr>
          <p:cNvPr id="18" name="Title 1">
            <a:extLst>
              <a:ext uri="{FF2B5EF4-FFF2-40B4-BE49-F238E27FC236}">
                <a16:creationId xmlns:a16="http://schemas.microsoft.com/office/drawing/2014/main" id="{12882844-FBC6-411D-88BB-944F9FAE249F}"/>
              </a:ext>
            </a:extLst>
          </p:cNvPr>
          <p:cNvSpPr txBox="1">
            <a:spLocks/>
          </p:cNvSpPr>
          <p:nvPr/>
        </p:nvSpPr>
        <p:spPr>
          <a:xfrm>
            <a:off x="382059" y="2667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MLMs Allowing Random Slopes</a:t>
            </a:r>
            <a:endParaRPr lang="en-US" dirty="0"/>
          </a:p>
        </p:txBody>
      </p:sp>
    </p:spTree>
    <p:extLst>
      <p:ext uri="{BB962C8B-B14F-4D97-AF65-F5344CB8AC3E}">
        <p14:creationId xmlns:p14="http://schemas.microsoft.com/office/powerpoint/2010/main" val="898275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screenshot&#10;&#10;Description automatically generated">
            <a:extLst>
              <a:ext uri="{FF2B5EF4-FFF2-40B4-BE49-F238E27FC236}">
                <a16:creationId xmlns:a16="http://schemas.microsoft.com/office/drawing/2014/main" id="{F24ECA0E-E45B-44EB-900A-6199189E2BAF}"/>
              </a:ext>
            </a:extLst>
          </p:cNvPr>
          <p:cNvPicPr>
            <a:picLocks noChangeAspect="1"/>
          </p:cNvPicPr>
          <p:nvPr/>
        </p:nvPicPr>
        <p:blipFill rotWithShape="1">
          <a:blip r:embed="rId3">
            <a:extLst>
              <a:ext uri="{28A0092B-C50C-407E-A947-70E740481C1C}">
                <a14:useLocalDpi xmlns:a14="http://schemas.microsoft.com/office/drawing/2010/main" val="0"/>
              </a:ext>
            </a:extLst>
          </a:blip>
          <a:srcRect l="14403" t="19688" r="17585" b="7812"/>
          <a:stretch/>
        </p:blipFill>
        <p:spPr>
          <a:xfrm>
            <a:off x="1" y="0"/>
            <a:ext cx="6096000" cy="3429000"/>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20FB3DF2-D8F4-41CD-A59E-1C32B4B524F8}"/>
              </a:ext>
            </a:extLst>
          </p:cNvPr>
          <p:cNvPicPr>
            <a:picLocks noChangeAspect="1"/>
          </p:cNvPicPr>
          <p:nvPr/>
        </p:nvPicPr>
        <p:blipFill rotWithShape="1">
          <a:blip r:embed="rId4">
            <a:extLst>
              <a:ext uri="{28A0092B-C50C-407E-A947-70E740481C1C}">
                <a14:useLocalDpi xmlns:a14="http://schemas.microsoft.com/office/drawing/2010/main" val="0"/>
              </a:ext>
            </a:extLst>
          </a:blip>
          <a:srcRect l="14232" t="19844" r="17586" b="7813"/>
          <a:stretch/>
        </p:blipFill>
        <p:spPr>
          <a:xfrm>
            <a:off x="6095999" y="0"/>
            <a:ext cx="6096000" cy="3429000"/>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E62F04F1-1CE8-4D4B-9D32-844E4D1F6052}"/>
              </a:ext>
            </a:extLst>
          </p:cNvPr>
          <p:cNvPicPr>
            <a:picLocks noChangeAspect="1"/>
          </p:cNvPicPr>
          <p:nvPr/>
        </p:nvPicPr>
        <p:blipFill rotWithShape="1">
          <a:blip r:embed="rId5">
            <a:extLst>
              <a:ext uri="{28A0092B-C50C-407E-A947-70E740481C1C}">
                <a14:useLocalDpi xmlns:a14="http://schemas.microsoft.com/office/drawing/2010/main" val="0"/>
              </a:ext>
            </a:extLst>
          </a:blip>
          <a:srcRect l="14318" t="19687" r="17755" b="7657"/>
          <a:stretch/>
        </p:blipFill>
        <p:spPr>
          <a:xfrm>
            <a:off x="0" y="3429000"/>
            <a:ext cx="6095999" cy="3429000"/>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FCDC1E8C-CC6D-45B2-AC5C-CDFCAC43482F}"/>
              </a:ext>
            </a:extLst>
          </p:cNvPr>
          <p:cNvPicPr>
            <a:picLocks noChangeAspect="1"/>
          </p:cNvPicPr>
          <p:nvPr/>
        </p:nvPicPr>
        <p:blipFill rotWithShape="1">
          <a:blip r:embed="rId6">
            <a:extLst>
              <a:ext uri="{28A0092B-C50C-407E-A947-70E740481C1C}">
                <a14:useLocalDpi xmlns:a14="http://schemas.microsoft.com/office/drawing/2010/main" val="0"/>
              </a:ext>
            </a:extLst>
          </a:blip>
          <a:srcRect l="14318" t="19688" r="17585" b="7968"/>
          <a:stretch/>
        </p:blipFill>
        <p:spPr>
          <a:xfrm>
            <a:off x="6095995" y="3429000"/>
            <a:ext cx="6096001" cy="3429000"/>
          </a:xfrm>
          <a:prstGeom prst="rect">
            <a:avLst/>
          </a:prstGeom>
        </p:spPr>
      </p:pic>
    </p:spTree>
    <p:extLst>
      <p:ext uri="{BB962C8B-B14F-4D97-AF65-F5344CB8AC3E}">
        <p14:creationId xmlns:p14="http://schemas.microsoft.com/office/powerpoint/2010/main" val="265285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05A0-140D-4C57-98CE-CE1C7D802272}"/>
              </a:ext>
            </a:extLst>
          </p:cNvPr>
          <p:cNvSpPr>
            <a:spLocks noGrp="1"/>
          </p:cNvSpPr>
          <p:nvPr>
            <p:ph type="title"/>
          </p:nvPr>
        </p:nvSpPr>
        <p:spPr>
          <a:xfrm>
            <a:off x="410634" y="270538"/>
            <a:ext cx="8596668" cy="1320800"/>
          </a:xfrm>
        </p:spPr>
        <p:txBody>
          <a:bodyPr/>
          <a:lstStyle/>
          <a:p>
            <a:r>
              <a:rPr lang="en-US" dirty="0"/>
              <a:t>MLMs w/ Age and Valence Interactions</a:t>
            </a:r>
          </a:p>
        </p:txBody>
      </p:sp>
      <p:sp>
        <p:nvSpPr>
          <p:cNvPr id="3" name="Content Placeholder 2">
            <a:extLst>
              <a:ext uri="{FF2B5EF4-FFF2-40B4-BE49-F238E27FC236}">
                <a16:creationId xmlns:a16="http://schemas.microsoft.com/office/drawing/2014/main" id="{4C9DA13E-21B9-4FB0-92D4-D30D4E261A9F}"/>
              </a:ext>
            </a:extLst>
          </p:cNvPr>
          <p:cNvSpPr>
            <a:spLocks noGrp="1"/>
          </p:cNvSpPr>
          <p:nvPr>
            <p:ph idx="1"/>
          </p:nvPr>
        </p:nvSpPr>
        <p:spPr>
          <a:xfrm>
            <a:off x="563034" y="930938"/>
            <a:ext cx="8596668" cy="5003077"/>
          </a:xfrm>
        </p:spPr>
        <p:txBody>
          <a:bodyPr>
            <a:normAutofit/>
          </a:bodyPr>
          <a:lstStyle/>
          <a:p>
            <a:r>
              <a:rPr lang="en-US" sz="1200" dirty="0"/>
              <a:t>Interaction models within the ACC, AMY, and NaCC failed to outperform null models in fitting to the data. Age’s effect did increase within the </a:t>
            </a:r>
            <a:r>
              <a:rPr lang="en-US" sz="1200" dirty="0" err="1"/>
              <a:t>vmPFC</a:t>
            </a:r>
            <a:r>
              <a:rPr lang="en-US" sz="1200" dirty="0"/>
              <a:t>, but this model also failed to outperform null models. </a:t>
            </a:r>
          </a:p>
          <a:p>
            <a:pPr marL="0" indent="0">
              <a:buNone/>
            </a:pPr>
            <a:br>
              <a:rPr lang="en-US" sz="1200" dirty="0"/>
            </a:br>
            <a:br>
              <a:rPr lang="en-US" sz="1200" dirty="0"/>
            </a:br>
            <a:br>
              <a:rPr lang="en-US" sz="1200" dirty="0"/>
            </a:br>
            <a:br>
              <a:rPr lang="en-US" sz="1200" dirty="0"/>
            </a:br>
            <a:endParaRPr lang="en-US" sz="1200" dirty="0"/>
          </a:p>
          <a:p>
            <a:endParaRPr lang="en-US" sz="1200" dirty="0"/>
          </a:p>
          <a:p>
            <a:pPr marL="0" indent="0">
              <a:buNone/>
            </a:pPr>
            <a:br>
              <a:rPr lang="en-US" sz="1200" dirty="0"/>
            </a:br>
            <a:br>
              <a:rPr lang="en-US" sz="1200" dirty="0"/>
            </a:br>
            <a:br>
              <a:rPr lang="en-US" sz="1200" dirty="0"/>
            </a:br>
            <a:br>
              <a:rPr lang="en-US" sz="1200" dirty="0"/>
            </a:br>
            <a:endParaRPr lang="en-US" sz="1200" dirty="0"/>
          </a:p>
        </p:txBody>
      </p:sp>
      <p:sp>
        <p:nvSpPr>
          <p:cNvPr id="4" name="TextBox 3">
            <a:extLst>
              <a:ext uri="{FF2B5EF4-FFF2-40B4-BE49-F238E27FC236}">
                <a16:creationId xmlns:a16="http://schemas.microsoft.com/office/drawing/2014/main" id="{8B82D1B5-7157-4009-979E-BCBA390E6E6D}"/>
              </a:ext>
            </a:extLst>
          </p:cNvPr>
          <p:cNvSpPr txBox="1"/>
          <p:nvPr/>
        </p:nvSpPr>
        <p:spPr>
          <a:xfrm>
            <a:off x="835124" y="1331569"/>
            <a:ext cx="3385512" cy="2554545"/>
          </a:xfrm>
          <a:prstGeom prst="rect">
            <a:avLst/>
          </a:prstGeom>
          <a:noFill/>
        </p:spPr>
        <p:txBody>
          <a:bodyPr wrap="square" rtlCol="0">
            <a:spAutoFit/>
          </a:bodyPr>
          <a:lstStyle/>
          <a:p>
            <a:pPr algn="ctr"/>
            <a:r>
              <a:rPr lang="en-US" sz="1000" b="1" dirty="0"/>
              <a:t>ANTERIOR CINGULATE CORTEX</a:t>
            </a:r>
          </a:p>
          <a:p>
            <a:r>
              <a:rPr lang="en-US" sz="1000" dirty="0"/>
              <a:t> 			</a:t>
            </a:r>
            <a:r>
              <a:rPr lang="en-US" sz="1000" dirty="0" err="1"/>
              <a:t>coef.est</a:t>
            </a:r>
            <a:r>
              <a:rPr lang="en-US" sz="1000" dirty="0"/>
              <a:t> 	coef.se</a:t>
            </a:r>
          </a:p>
          <a:p>
            <a:r>
              <a:rPr lang="en-US" sz="1000" dirty="0"/>
              <a:t>(Intercept)                  	0.28 	    	0.03  </a:t>
            </a:r>
          </a:p>
          <a:p>
            <a:r>
              <a:rPr lang="en-US" sz="1000" dirty="0" err="1"/>
              <a:t>Age.Dummy</a:t>
            </a:r>
            <a:r>
              <a:rPr lang="en-US" sz="1000" dirty="0"/>
              <a:t>                 	-0.07    		0.05  </a:t>
            </a:r>
          </a:p>
          <a:p>
            <a:r>
              <a:rPr lang="en-US" sz="1000" dirty="0" err="1"/>
              <a:t>Val.PairPosPos</a:t>
            </a:r>
            <a:r>
              <a:rPr lang="en-US" sz="1000" dirty="0"/>
              <a:t>           	-0.05     	0.03  </a:t>
            </a:r>
          </a:p>
          <a:p>
            <a:r>
              <a:rPr lang="en-US" sz="1000" dirty="0" err="1"/>
              <a:t>Age:Val.PairPosPos</a:t>
            </a:r>
            <a:r>
              <a:rPr lang="en-US" sz="1000" dirty="0"/>
              <a:t>  	0.05    	 	0.05  </a:t>
            </a:r>
          </a:p>
          <a:p>
            <a:endParaRPr lang="en-US" sz="1000" dirty="0"/>
          </a:p>
          <a:p>
            <a:r>
              <a:rPr lang="en-US" sz="1000" dirty="0"/>
              <a:t>Error terms:</a:t>
            </a:r>
          </a:p>
          <a:p>
            <a:r>
              <a:rPr lang="en-US" sz="1000" dirty="0"/>
              <a:t> Groups      		Name               </a:t>
            </a:r>
            <a:r>
              <a:rPr lang="en-US" sz="1000" dirty="0" err="1"/>
              <a:t>Std.Dev</a:t>
            </a:r>
            <a:r>
              <a:rPr lang="en-US" sz="1000" dirty="0"/>
              <a:t>. </a:t>
            </a:r>
            <a:r>
              <a:rPr lang="en-US" sz="1000" dirty="0" err="1"/>
              <a:t>Corr</a:t>
            </a:r>
            <a:r>
              <a:rPr lang="en-US" sz="1000" dirty="0"/>
              <a:t>  </a:t>
            </a:r>
          </a:p>
          <a:p>
            <a:r>
              <a:rPr lang="en-US" sz="1000" dirty="0"/>
              <a:t> Participant 		(Intercept)        0.16           </a:t>
            </a:r>
          </a:p>
          <a:p>
            <a:r>
              <a:rPr lang="en-US" sz="1000" dirty="0"/>
              <a:t>             		</a:t>
            </a:r>
            <a:r>
              <a:rPr lang="en-US" sz="1000" dirty="0" err="1"/>
              <a:t>Val.PairPosPos</a:t>
            </a:r>
            <a:r>
              <a:rPr lang="en-US" sz="1000" dirty="0"/>
              <a:t> 	 0.14       -0.54 </a:t>
            </a:r>
          </a:p>
          <a:p>
            <a:r>
              <a:rPr lang="en-US" sz="1000" dirty="0"/>
              <a:t> Residual                       		 0.37           </a:t>
            </a:r>
          </a:p>
          <a:p>
            <a:r>
              <a:rPr lang="en-US" sz="1000" dirty="0"/>
              <a:t>---</a:t>
            </a:r>
          </a:p>
          <a:p>
            <a:r>
              <a:rPr lang="en-US" sz="1000" dirty="0"/>
              <a:t>number of </a:t>
            </a:r>
            <a:r>
              <a:rPr lang="en-US" sz="1000" dirty="0" err="1"/>
              <a:t>obs</a:t>
            </a:r>
            <a:r>
              <a:rPr lang="en-US" sz="1000" dirty="0"/>
              <a:t>: 3192, 		groups: Participant, 57</a:t>
            </a:r>
          </a:p>
          <a:p>
            <a:r>
              <a:rPr lang="en-US" sz="1000" dirty="0"/>
              <a:t>AIC = 2832.9, DIC = 2817</a:t>
            </a:r>
          </a:p>
          <a:p>
            <a:r>
              <a:rPr lang="en-US" sz="1000" dirty="0"/>
              <a:t>deviance = 2816.9 </a:t>
            </a:r>
          </a:p>
        </p:txBody>
      </p:sp>
      <p:sp>
        <p:nvSpPr>
          <p:cNvPr id="5" name="TextBox 4">
            <a:extLst>
              <a:ext uri="{FF2B5EF4-FFF2-40B4-BE49-F238E27FC236}">
                <a16:creationId xmlns:a16="http://schemas.microsoft.com/office/drawing/2014/main" id="{667BA9D4-FD6B-467E-B3EC-7DFB9D9E806F}"/>
              </a:ext>
            </a:extLst>
          </p:cNvPr>
          <p:cNvSpPr txBox="1"/>
          <p:nvPr/>
        </p:nvSpPr>
        <p:spPr>
          <a:xfrm>
            <a:off x="4792134" y="1329563"/>
            <a:ext cx="3385511" cy="2554545"/>
          </a:xfrm>
          <a:prstGeom prst="rect">
            <a:avLst/>
          </a:prstGeom>
          <a:noFill/>
        </p:spPr>
        <p:txBody>
          <a:bodyPr wrap="square" rtlCol="0">
            <a:spAutoFit/>
          </a:bodyPr>
          <a:lstStyle/>
          <a:p>
            <a:pPr algn="ctr"/>
            <a:r>
              <a:rPr lang="en-US" sz="1000" b="1" dirty="0"/>
              <a:t>AMYGDALA</a:t>
            </a:r>
          </a:p>
          <a:p>
            <a:r>
              <a:rPr lang="en-US" sz="1000" dirty="0"/>
              <a:t> 			</a:t>
            </a:r>
            <a:r>
              <a:rPr lang="en-US" sz="1000" dirty="0" err="1"/>
              <a:t>coef.est</a:t>
            </a:r>
            <a:r>
              <a:rPr lang="en-US" sz="1000" dirty="0"/>
              <a:t> 	coef.se</a:t>
            </a:r>
          </a:p>
          <a:p>
            <a:r>
              <a:rPr lang="en-US" sz="1000" dirty="0"/>
              <a:t>(Intercept)                  	0.23     		0.02  </a:t>
            </a:r>
          </a:p>
          <a:p>
            <a:r>
              <a:rPr lang="en-US" sz="1000" dirty="0" err="1"/>
              <a:t>Age.Dummy</a:t>
            </a:r>
            <a:r>
              <a:rPr lang="en-US" sz="1000" dirty="0"/>
              <a:t>                 	-0.04     	0.03  </a:t>
            </a:r>
          </a:p>
          <a:p>
            <a:r>
              <a:rPr lang="en-US" sz="1000" dirty="0" err="1"/>
              <a:t>Val.PairPosPos</a:t>
            </a:r>
            <a:r>
              <a:rPr lang="en-US" sz="1000" dirty="0"/>
              <a:t>           	-0.02     	0.02  </a:t>
            </a:r>
          </a:p>
          <a:p>
            <a:r>
              <a:rPr lang="en-US" sz="1000" dirty="0" err="1"/>
              <a:t>Age:Val.PairPosPos</a:t>
            </a:r>
            <a:r>
              <a:rPr lang="en-US" sz="1000" dirty="0"/>
              <a:t>  	0.04     		0.03  </a:t>
            </a:r>
          </a:p>
          <a:p>
            <a:endParaRPr lang="en-US" sz="1000" dirty="0"/>
          </a:p>
          <a:p>
            <a:r>
              <a:rPr lang="en-US" sz="1000" dirty="0"/>
              <a:t>Error terms:</a:t>
            </a:r>
          </a:p>
          <a:p>
            <a:r>
              <a:rPr lang="en-US" sz="1000" dirty="0"/>
              <a:t> Groups      		Name               </a:t>
            </a:r>
            <a:r>
              <a:rPr lang="en-US" sz="1000" dirty="0" err="1"/>
              <a:t>Std.Dev</a:t>
            </a:r>
            <a:r>
              <a:rPr lang="en-US" sz="1000" dirty="0"/>
              <a:t>. </a:t>
            </a:r>
            <a:r>
              <a:rPr lang="en-US" sz="1000" dirty="0" err="1"/>
              <a:t>Corr</a:t>
            </a:r>
            <a:r>
              <a:rPr lang="en-US" sz="1000" dirty="0"/>
              <a:t>  </a:t>
            </a:r>
          </a:p>
          <a:p>
            <a:r>
              <a:rPr lang="en-US" sz="1000" dirty="0"/>
              <a:t> Participant 		(Intercept)       0.11           </a:t>
            </a:r>
          </a:p>
          <a:p>
            <a:r>
              <a:rPr lang="en-US" sz="1000" dirty="0"/>
              <a:t>             		</a:t>
            </a:r>
            <a:r>
              <a:rPr lang="en-US" sz="1000" dirty="0" err="1"/>
              <a:t>Val.PairPosPos</a:t>
            </a:r>
            <a:r>
              <a:rPr lang="en-US" sz="1000" dirty="0"/>
              <a:t> 	0.09     	-0.27 </a:t>
            </a:r>
          </a:p>
          <a:p>
            <a:r>
              <a:rPr lang="en-US" sz="1000" dirty="0"/>
              <a:t> Residual                       		0.30           </a:t>
            </a:r>
          </a:p>
          <a:p>
            <a:r>
              <a:rPr lang="en-US" sz="1000" dirty="0"/>
              <a:t>---</a:t>
            </a:r>
          </a:p>
          <a:p>
            <a:r>
              <a:rPr lang="en-US" sz="1000" dirty="0"/>
              <a:t>number of </a:t>
            </a:r>
            <a:r>
              <a:rPr lang="en-US" sz="1000" dirty="0" err="1"/>
              <a:t>obs</a:t>
            </a:r>
            <a:r>
              <a:rPr lang="en-US" sz="1000" dirty="0"/>
              <a:t>: 3192, 		groups: Participant, 57</a:t>
            </a:r>
          </a:p>
          <a:p>
            <a:r>
              <a:rPr lang="en-US" sz="1000" dirty="0"/>
              <a:t>AIC = 1451.7, DIC = 1436</a:t>
            </a:r>
          </a:p>
          <a:p>
            <a:r>
              <a:rPr lang="en-US" sz="1000" dirty="0"/>
              <a:t>deviance = 1435.7 </a:t>
            </a:r>
            <a:endParaRPr lang="en-US" sz="2000" dirty="0"/>
          </a:p>
        </p:txBody>
      </p:sp>
      <p:sp>
        <p:nvSpPr>
          <p:cNvPr id="6" name="TextBox 5">
            <a:extLst>
              <a:ext uri="{FF2B5EF4-FFF2-40B4-BE49-F238E27FC236}">
                <a16:creationId xmlns:a16="http://schemas.microsoft.com/office/drawing/2014/main" id="{24521130-BBF2-48ED-A9ED-B07784BF71B7}"/>
              </a:ext>
            </a:extLst>
          </p:cNvPr>
          <p:cNvSpPr txBox="1"/>
          <p:nvPr/>
        </p:nvSpPr>
        <p:spPr>
          <a:xfrm>
            <a:off x="835124" y="3884108"/>
            <a:ext cx="3385512" cy="2554545"/>
          </a:xfrm>
          <a:prstGeom prst="rect">
            <a:avLst/>
          </a:prstGeom>
          <a:noFill/>
        </p:spPr>
        <p:txBody>
          <a:bodyPr wrap="square" rtlCol="0">
            <a:spAutoFit/>
          </a:bodyPr>
          <a:lstStyle/>
          <a:p>
            <a:pPr algn="ctr"/>
            <a:r>
              <a:rPr lang="en-US" sz="1000" b="1" dirty="0"/>
              <a:t>NUCLEUS ACCUMBENS</a:t>
            </a:r>
          </a:p>
          <a:p>
            <a:r>
              <a:rPr lang="en-US" sz="1000" dirty="0"/>
              <a:t> 			</a:t>
            </a:r>
            <a:r>
              <a:rPr lang="en-US" sz="1000" dirty="0" err="1"/>
              <a:t>coef.est</a:t>
            </a:r>
            <a:r>
              <a:rPr lang="en-US" sz="1000" dirty="0"/>
              <a:t> 	coef.se</a:t>
            </a:r>
          </a:p>
          <a:p>
            <a:r>
              <a:rPr lang="en-US" sz="1000" dirty="0"/>
              <a:t>(Intercept)                  	0.27     		0.03  </a:t>
            </a:r>
          </a:p>
          <a:p>
            <a:r>
              <a:rPr lang="en-US" sz="1000" dirty="0" err="1"/>
              <a:t>Age.Dummy</a:t>
            </a:r>
            <a:r>
              <a:rPr lang="en-US" sz="1000" dirty="0"/>
              <a:t>                 	-0.06     	0.05  </a:t>
            </a:r>
          </a:p>
          <a:p>
            <a:r>
              <a:rPr lang="en-US" sz="1000" dirty="0" err="1"/>
              <a:t>Val.PairPosPos</a:t>
            </a:r>
            <a:r>
              <a:rPr lang="en-US" sz="1000" dirty="0"/>
              <a:t>           	-0.03   		0.03  </a:t>
            </a:r>
          </a:p>
          <a:p>
            <a:r>
              <a:rPr lang="en-US" sz="1000" dirty="0" err="1"/>
              <a:t>Age:Val.PairPosPos</a:t>
            </a:r>
            <a:r>
              <a:rPr lang="en-US" sz="1000" dirty="0"/>
              <a:t>  	0.04    		0.05  </a:t>
            </a:r>
          </a:p>
          <a:p>
            <a:endParaRPr lang="en-US" sz="1000" dirty="0"/>
          </a:p>
          <a:p>
            <a:r>
              <a:rPr lang="en-US" sz="1000" dirty="0"/>
              <a:t>Error terms:</a:t>
            </a:r>
          </a:p>
          <a:p>
            <a:r>
              <a:rPr lang="en-US" sz="1000" dirty="0"/>
              <a:t> Groups      		Name               </a:t>
            </a:r>
            <a:r>
              <a:rPr lang="en-US" sz="1000" dirty="0" err="1"/>
              <a:t>Std.Dev</a:t>
            </a:r>
            <a:r>
              <a:rPr lang="en-US" sz="1000" dirty="0"/>
              <a:t>. </a:t>
            </a:r>
            <a:r>
              <a:rPr lang="en-US" sz="1000" dirty="0" err="1"/>
              <a:t>Corr</a:t>
            </a:r>
            <a:r>
              <a:rPr lang="en-US" sz="1000" dirty="0"/>
              <a:t>  </a:t>
            </a:r>
          </a:p>
          <a:p>
            <a:r>
              <a:rPr lang="en-US" sz="1000" dirty="0"/>
              <a:t> Participant 		(Intercept)       0.17           </a:t>
            </a:r>
          </a:p>
          <a:p>
            <a:r>
              <a:rPr lang="en-US" sz="1000" dirty="0"/>
              <a:t>             		</a:t>
            </a:r>
            <a:r>
              <a:rPr lang="en-US" sz="1000" dirty="0" err="1"/>
              <a:t>Val.PairPosPos</a:t>
            </a:r>
            <a:r>
              <a:rPr lang="en-US" sz="1000" dirty="0"/>
              <a:t>  0.14     	-0.68 </a:t>
            </a:r>
          </a:p>
          <a:p>
            <a:r>
              <a:rPr lang="en-US" sz="1000" dirty="0"/>
              <a:t> Residual                      		 0.33           </a:t>
            </a:r>
          </a:p>
          <a:p>
            <a:r>
              <a:rPr lang="en-US" sz="1000" dirty="0"/>
              <a:t>---</a:t>
            </a:r>
          </a:p>
          <a:p>
            <a:r>
              <a:rPr lang="en-US" sz="1000" dirty="0"/>
              <a:t>number of </a:t>
            </a:r>
            <a:r>
              <a:rPr lang="en-US" sz="1000" dirty="0" err="1"/>
              <a:t>obs</a:t>
            </a:r>
            <a:r>
              <a:rPr lang="en-US" sz="1000" dirty="0"/>
              <a:t>: 3192, 		groups: Participant, 57</a:t>
            </a:r>
          </a:p>
          <a:p>
            <a:r>
              <a:rPr lang="en-US" sz="1000" dirty="0"/>
              <a:t>AIC = 2209.4, DIC = 2193</a:t>
            </a:r>
          </a:p>
          <a:p>
            <a:r>
              <a:rPr lang="en-US" sz="1000" dirty="0"/>
              <a:t>deviance = 2193.4 </a:t>
            </a:r>
            <a:endParaRPr lang="en-US" sz="1050" dirty="0"/>
          </a:p>
        </p:txBody>
      </p:sp>
      <p:sp>
        <p:nvSpPr>
          <p:cNvPr id="9" name="TextBox 8">
            <a:extLst>
              <a:ext uri="{FF2B5EF4-FFF2-40B4-BE49-F238E27FC236}">
                <a16:creationId xmlns:a16="http://schemas.microsoft.com/office/drawing/2014/main" id="{7152D591-9224-40EA-A710-C890E0498CF7}"/>
              </a:ext>
            </a:extLst>
          </p:cNvPr>
          <p:cNvSpPr txBox="1"/>
          <p:nvPr/>
        </p:nvSpPr>
        <p:spPr>
          <a:xfrm>
            <a:off x="410634" y="6427113"/>
            <a:ext cx="4229100" cy="430887"/>
          </a:xfrm>
          <a:prstGeom prst="rect">
            <a:avLst/>
          </a:prstGeom>
          <a:noFill/>
        </p:spPr>
        <p:txBody>
          <a:bodyPr wrap="square" rtlCol="0">
            <a:spAutoFit/>
          </a:bodyPr>
          <a:lstStyle/>
          <a:p>
            <a:r>
              <a:rPr lang="fr-FR" sz="1100" dirty="0"/>
              <a:t>---</a:t>
            </a:r>
          </a:p>
          <a:p>
            <a:r>
              <a:rPr lang="fr-FR" sz="1100" dirty="0"/>
              <a:t>Signif. codes:  0 ‘***’ 0.001 ‘**’ 0.01 ‘*’ 0.05 ‘.’ 0.1 ‘ ’ 1</a:t>
            </a:r>
            <a:endParaRPr lang="en-US" sz="1100" dirty="0"/>
          </a:p>
        </p:txBody>
      </p:sp>
      <p:sp>
        <p:nvSpPr>
          <p:cNvPr id="10" name="TextBox 9">
            <a:extLst>
              <a:ext uri="{FF2B5EF4-FFF2-40B4-BE49-F238E27FC236}">
                <a16:creationId xmlns:a16="http://schemas.microsoft.com/office/drawing/2014/main" id="{A7947BA7-B91B-4CA0-A203-3D4BB5B70A47}"/>
              </a:ext>
            </a:extLst>
          </p:cNvPr>
          <p:cNvSpPr txBox="1"/>
          <p:nvPr/>
        </p:nvSpPr>
        <p:spPr>
          <a:xfrm>
            <a:off x="4792134" y="3884108"/>
            <a:ext cx="3718021" cy="2554545"/>
          </a:xfrm>
          <a:prstGeom prst="rect">
            <a:avLst/>
          </a:prstGeom>
          <a:noFill/>
        </p:spPr>
        <p:txBody>
          <a:bodyPr wrap="square" rtlCol="0">
            <a:spAutoFit/>
          </a:bodyPr>
          <a:lstStyle/>
          <a:p>
            <a:pPr algn="ctr"/>
            <a:r>
              <a:rPr lang="en-US" sz="1000" b="1" dirty="0"/>
              <a:t>VENTROMEDIAL PREFRONTAL CORTEX</a:t>
            </a:r>
          </a:p>
          <a:p>
            <a:r>
              <a:rPr lang="en-US" sz="1000" dirty="0"/>
              <a:t> 			</a:t>
            </a:r>
            <a:r>
              <a:rPr lang="en-US" sz="1000" dirty="0" err="1"/>
              <a:t>coef.est</a:t>
            </a:r>
            <a:r>
              <a:rPr lang="en-US" sz="1000" dirty="0"/>
              <a:t>		coef.se</a:t>
            </a:r>
          </a:p>
          <a:p>
            <a:r>
              <a:rPr lang="en-US" sz="1000" dirty="0"/>
              <a:t>(Intercept)              	0.32     			0.03  </a:t>
            </a:r>
          </a:p>
          <a:p>
            <a:r>
              <a:rPr lang="en-US" sz="1000" dirty="0" err="1"/>
              <a:t>Age.Dummy</a:t>
            </a:r>
            <a:r>
              <a:rPr lang="en-US" sz="1000" dirty="0"/>
              <a:t>             	-0.12     		0.05  *</a:t>
            </a:r>
          </a:p>
          <a:p>
            <a:r>
              <a:rPr lang="en-US" sz="1000" dirty="0" err="1"/>
              <a:t>Val.PairPosPos</a:t>
            </a:r>
            <a:r>
              <a:rPr lang="en-US" sz="1000" dirty="0"/>
              <a:t>          	-0.04     		0.03  </a:t>
            </a:r>
          </a:p>
          <a:p>
            <a:r>
              <a:rPr lang="en-US" sz="1000" dirty="0" err="1"/>
              <a:t>Age:Val.PairPosPos</a:t>
            </a:r>
            <a:r>
              <a:rPr lang="en-US" sz="1000" dirty="0"/>
              <a:t>  	0.06     			0.04  </a:t>
            </a:r>
          </a:p>
          <a:p>
            <a:endParaRPr lang="en-US" sz="1000" dirty="0"/>
          </a:p>
          <a:p>
            <a:r>
              <a:rPr lang="en-US" sz="1000" dirty="0"/>
              <a:t>Error terms:</a:t>
            </a:r>
          </a:p>
          <a:p>
            <a:r>
              <a:rPr lang="en-US" sz="1000" dirty="0"/>
              <a:t> Groups      			Name               </a:t>
            </a:r>
            <a:r>
              <a:rPr lang="en-US" sz="1000" dirty="0" err="1"/>
              <a:t>Std.Dev</a:t>
            </a:r>
            <a:r>
              <a:rPr lang="en-US" sz="1000" dirty="0"/>
              <a:t>. </a:t>
            </a:r>
            <a:r>
              <a:rPr lang="en-US" sz="1000" dirty="0" err="1"/>
              <a:t>Corr</a:t>
            </a:r>
            <a:r>
              <a:rPr lang="en-US" sz="1000" dirty="0"/>
              <a:t>  </a:t>
            </a:r>
          </a:p>
          <a:p>
            <a:r>
              <a:rPr lang="en-US" sz="1000" dirty="0"/>
              <a:t> Participant 			(Intercept)        0.16           </a:t>
            </a:r>
          </a:p>
          <a:p>
            <a:r>
              <a:rPr lang="en-US" sz="1000" dirty="0"/>
              <a:t>             			</a:t>
            </a:r>
            <a:r>
              <a:rPr lang="en-US" sz="1000" dirty="0" err="1"/>
              <a:t>Val.PairPosPos</a:t>
            </a:r>
            <a:r>
              <a:rPr lang="en-US" sz="1000" dirty="0"/>
              <a:t> 	0.13     -0.54 </a:t>
            </a:r>
          </a:p>
          <a:p>
            <a:r>
              <a:rPr lang="en-US" sz="1000" dirty="0"/>
              <a:t> Residual                       			0.34           </a:t>
            </a:r>
          </a:p>
          <a:p>
            <a:r>
              <a:rPr lang="en-US" sz="1000" dirty="0"/>
              <a:t>---</a:t>
            </a:r>
          </a:p>
          <a:p>
            <a:r>
              <a:rPr lang="en-US" sz="1000" dirty="0"/>
              <a:t>number of </a:t>
            </a:r>
            <a:r>
              <a:rPr lang="en-US" sz="1000" dirty="0" err="1"/>
              <a:t>obs</a:t>
            </a:r>
            <a:r>
              <a:rPr lang="en-US" sz="1000" dirty="0"/>
              <a:t>: 3192, 		groups: Participant, 57</a:t>
            </a:r>
          </a:p>
          <a:p>
            <a:r>
              <a:rPr lang="en-US" sz="1000" dirty="0"/>
              <a:t>AIC = 2314.2, DIC = 2298</a:t>
            </a:r>
          </a:p>
          <a:p>
            <a:r>
              <a:rPr lang="en-US" sz="1000" dirty="0"/>
              <a:t>deviance = 2298.2 </a:t>
            </a:r>
            <a:endParaRPr lang="en-US" dirty="0"/>
          </a:p>
        </p:txBody>
      </p:sp>
    </p:spTree>
    <p:extLst>
      <p:ext uri="{BB962C8B-B14F-4D97-AF65-F5344CB8AC3E}">
        <p14:creationId xmlns:p14="http://schemas.microsoft.com/office/powerpoint/2010/main" val="1031737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4B166-9C9F-450B-9DD7-15DA771A1202}"/>
              </a:ext>
            </a:extLst>
          </p:cNvPr>
          <p:cNvPicPr>
            <a:picLocks noChangeAspect="1"/>
          </p:cNvPicPr>
          <p:nvPr/>
        </p:nvPicPr>
        <p:blipFill>
          <a:blip r:embed="rId3"/>
          <a:stretch>
            <a:fillRect/>
          </a:stretch>
        </p:blipFill>
        <p:spPr>
          <a:xfrm>
            <a:off x="-1" y="0"/>
            <a:ext cx="6095995" cy="3428994"/>
          </a:xfrm>
          <a:prstGeom prst="rect">
            <a:avLst/>
          </a:prstGeom>
        </p:spPr>
      </p:pic>
      <p:pic>
        <p:nvPicPr>
          <p:cNvPr id="3" name="Picture 2">
            <a:extLst>
              <a:ext uri="{FF2B5EF4-FFF2-40B4-BE49-F238E27FC236}">
                <a16:creationId xmlns:a16="http://schemas.microsoft.com/office/drawing/2014/main" id="{EA684EE2-0326-4A05-B769-7B456B76BE5C}"/>
              </a:ext>
            </a:extLst>
          </p:cNvPr>
          <p:cNvPicPr>
            <a:picLocks noChangeAspect="1"/>
          </p:cNvPicPr>
          <p:nvPr/>
        </p:nvPicPr>
        <p:blipFill>
          <a:blip r:embed="rId4"/>
          <a:stretch>
            <a:fillRect/>
          </a:stretch>
        </p:blipFill>
        <p:spPr>
          <a:xfrm>
            <a:off x="6095994" y="-1"/>
            <a:ext cx="6096004" cy="3428994"/>
          </a:xfrm>
          <a:prstGeom prst="rect">
            <a:avLst/>
          </a:prstGeom>
        </p:spPr>
      </p:pic>
      <p:pic>
        <p:nvPicPr>
          <p:cNvPr id="4" name="Picture 3">
            <a:extLst>
              <a:ext uri="{FF2B5EF4-FFF2-40B4-BE49-F238E27FC236}">
                <a16:creationId xmlns:a16="http://schemas.microsoft.com/office/drawing/2014/main" id="{DFBE96C0-B3B9-487E-BA62-99B9D2D14D5A}"/>
              </a:ext>
            </a:extLst>
          </p:cNvPr>
          <p:cNvPicPr>
            <a:picLocks noChangeAspect="1"/>
          </p:cNvPicPr>
          <p:nvPr/>
        </p:nvPicPr>
        <p:blipFill>
          <a:blip r:embed="rId5"/>
          <a:stretch>
            <a:fillRect/>
          </a:stretch>
        </p:blipFill>
        <p:spPr>
          <a:xfrm>
            <a:off x="-2" y="3428992"/>
            <a:ext cx="6095995" cy="3429003"/>
          </a:xfrm>
          <a:prstGeom prst="rect">
            <a:avLst/>
          </a:prstGeom>
        </p:spPr>
      </p:pic>
      <p:pic>
        <p:nvPicPr>
          <p:cNvPr id="5" name="Picture 4">
            <a:extLst>
              <a:ext uri="{FF2B5EF4-FFF2-40B4-BE49-F238E27FC236}">
                <a16:creationId xmlns:a16="http://schemas.microsoft.com/office/drawing/2014/main" id="{8C94934E-375F-4D85-9AF2-7940C65AC84B}"/>
              </a:ext>
            </a:extLst>
          </p:cNvPr>
          <p:cNvPicPr>
            <a:picLocks noChangeAspect="1"/>
          </p:cNvPicPr>
          <p:nvPr/>
        </p:nvPicPr>
        <p:blipFill>
          <a:blip r:embed="rId6"/>
          <a:stretch>
            <a:fillRect/>
          </a:stretch>
        </p:blipFill>
        <p:spPr>
          <a:xfrm>
            <a:off x="6095993" y="3428992"/>
            <a:ext cx="6096007" cy="3429008"/>
          </a:xfrm>
          <a:prstGeom prst="rect">
            <a:avLst/>
          </a:prstGeom>
        </p:spPr>
      </p:pic>
    </p:spTree>
    <p:extLst>
      <p:ext uri="{BB962C8B-B14F-4D97-AF65-F5344CB8AC3E}">
        <p14:creationId xmlns:p14="http://schemas.microsoft.com/office/powerpoint/2010/main" val="136555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9844-5F40-4038-AE21-E9FBE0AA5F21}"/>
              </a:ext>
            </a:extLst>
          </p:cNvPr>
          <p:cNvSpPr>
            <a:spLocks noGrp="1"/>
          </p:cNvSpPr>
          <p:nvPr>
            <p:ph type="title"/>
          </p:nvPr>
        </p:nvSpPr>
        <p:spPr/>
        <p:txBody>
          <a:bodyPr/>
          <a:lstStyle/>
          <a:p>
            <a:r>
              <a:rPr lang="en-US" dirty="0"/>
              <a:t>Stimuli</a:t>
            </a:r>
          </a:p>
        </p:txBody>
      </p:sp>
      <p:sp>
        <p:nvSpPr>
          <p:cNvPr id="5" name="TextBox 4">
            <a:extLst>
              <a:ext uri="{FF2B5EF4-FFF2-40B4-BE49-F238E27FC236}">
                <a16:creationId xmlns:a16="http://schemas.microsoft.com/office/drawing/2014/main" id="{192E1FA0-3B76-42A5-8E2B-9D6637F1BE70}"/>
              </a:ext>
            </a:extLst>
          </p:cNvPr>
          <p:cNvSpPr txBox="1"/>
          <p:nvPr/>
        </p:nvSpPr>
        <p:spPr>
          <a:xfrm>
            <a:off x="-94861" y="2182997"/>
            <a:ext cx="4920450" cy="3816429"/>
          </a:xfrm>
          <a:prstGeom prst="rect">
            <a:avLst/>
          </a:prstGeom>
          <a:noFill/>
        </p:spPr>
        <p:txBody>
          <a:bodyPr wrap="none" rtlCol="0">
            <a:spAutoFit/>
          </a:bodyPr>
          <a:lstStyle/>
          <a:p>
            <a:pPr marL="742950" lvl="1" indent="-285750">
              <a:buFont typeface="Arial" panose="020B0604020202020204" pitchFamily="34" charset="0"/>
              <a:buChar char="•"/>
            </a:pPr>
            <a:r>
              <a:rPr lang="en-US" sz="2800" dirty="0"/>
              <a:t>Pos Anastasia</a:t>
            </a:r>
          </a:p>
          <a:p>
            <a:pPr marL="742950" lvl="1" indent="-285750">
              <a:buFont typeface="Arial" panose="020B0604020202020204" pitchFamily="34" charset="0"/>
              <a:buChar char="•"/>
            </a:pPr>
            <a:r>
              <a:rPr lang="en-US" sz="2800" dirty="0"/>
              <a:t>Pos Lion Kind</a:t>
            </a:r>
          </a:p>
          <a:p>
            <a:pPr marL="742950" lvl="1" indent="-285750">
              <a:buFont typeface="Arial" panose="020B0604020202020204" pitchFamily="34" charset="0"/>
              <a:buChar char="•"/>
            </a:pPr>
            <a:r>
              <a:rPr lang="en-US" sz="2800" dirty="0"/>
              <a:t>Pos Little Mermaid</a:t>
            </a:r>
          </a:p>
          <a:p>
            <a:pPr marL="742950" lvl="1" indent="-285750">
              <a:buFont typeface="Arial" panose="020B0604020202020204" pitchFamily="34" charset="0"/>
              <a:buChar char="•"/>
            </a:pPr>
            <a:r>
              <a:rPr lang="en-US" sz="2800" dirty="0"/>
              <a:t>Pos Rio</a:t>
            </a:r>
          </a:p>
          <a:p>
            <a:pPr marL="742950" lvl="1" indent="-285750">
              <a:buFont typeface="Arial" panose="020B0604020202020204" pitchFamily="34" charset="0"/>
              <a:buChar char="•"/>
            </a:pPr>
            <a:r>
              <a:rPr lang="en-US" sz="2800" dirty="0"/>
              <a:t>Pos Open Season</a:t>
            </a:r>
          </a:p>
          <a:p>
            <a:pPr marL="742950" lvl="1" indent="-285750">
              <a:buFont typeface="Arial" panose="020B0604020202020204" pitchFamily="34" charset="0"/>
              <a:buChar char="•"/>
            </a:pPr>
            <a:r>
              <a:rPr lang="en-US" sz="2800" dirty="0"/>
              <a:t>Pos Shark Boy and Lava Girl</a:t>
            </a:r>
          </a:p>
          <a:p>
            <a:pPr marL="742950" lvl="1" indent="-285750">
              <a:buFont typeface="Arial" panose="020B0604020202020204" pitchFamily="34" charset="0"/>
              <a:buChar char="•"/>
            </a:pPr>
            <a:r>
              <a:rPr lang="en-US" sz="2800" dirty="0"/>
              <a:t>Pos Up</a:t>
            </a:r>
          </a:p>
          <a:p>
            <a:pPr marL="742950" lvl="1" indent="-285750">
              <a:buFont typeface="Arial" panose="020B0604020202020204" pitchFamily="34" charset="0"/>
              <a:buChar char="•"/>
            </a:pPr>
            <a:r>
              <a:rPr lang="en-US" sz="2800" dirty="0"/>
              <a:t>Pos Wizard of Oz</a:t>
            </a:r>
          </a:p>
          <a:p>
            <a:endParaRPr lang="en-US" dirty="0"/>
          </a:p>
        </p:txBody>
      </p:sp>
      <p:sp>
        <p:nvSpPr>
          <p:cNvPr id="6" name="TextBox 5">
            <a:extLst>
              <a:ext uri="{FF2B5EF4-FFF2-40B4-BE49-F238E27FC236}">
                <a16:creationId xmlns:a16="http://schemas.microsoft.com/office/drawing/2014/main" id="{077D9CBD-4533-41DF-B2A6-6475BD192D1C}"/>
              </a:ext>
            </a:extLst>
          </p:cNvPr>
          <p:cNvSpPr txBox="1"/>
          <p:nvPr/>
        </p:nvSpPr>
        <p:spPr>
          <a:xfrm>
            <a:off x="4825589" y="2182996"/>
            <a:ext cx="4990149" cy="3816429"/>
          </a:xfrm>
          <a:prstGeom prst="rect">
            <a:avLst/>
          </a:prstGeom>
          <a:noFill/>
        </p:spPr>
        <p:txBody>
          <a:bodyPr wrap="none" rtlCol="0">
            <a:spAutoFit/>
          </a:bodyPr>
          <a:lstStyle/>
          <a:p>
            <a:pPr marL="742950" lvl="1" indent="-285750">
              <a:buFont typeface="Arial" panose="020B0604020202020204" pitchFamily="34" charset="0"/>
              <a:buChar char="•"/>
            </a:pPr>
            <a:r>
              <a:rPr lang="en-US" sz="2800" dirty="0"/>
              <a:t>Neg Anastasia</a:t>
            </a:r>
          </a:p>
          <a:p>
            <a:pPr marL="742950" lvl="1" indent="-285750">
              <a:buFont typeface="Arial" panose="020B0604020202020204" pitchFamily="34" charset="0"/>
              <a:buChar char="•"/>
            </a:pPr>
            <a:r>
              <a:rPr lang="en-US" sz="2800" dirty="0"/>
              <a:t>Neg Lion Kind</a:t>
            </a:r>
          </a:p>
          <a:p>
            <a:pPr marL="742950" lvl="1" indent="-285750">
              <a:buFont typeface="Arial" panose="020B0604020202020204" pitchFamily="34" charset="0"/>
              <a:buChar char="•"/>
            </a:pPr>
            <a:r>
              <a:rPr lang="en-US" sz="2800" dirty="0"/>
              <a:t>Neg Little Mermaid</a:t>
            </a:r>
          </a:p>
          <a:p>
            <a:pPr marL="742950" lvl="1" indent="-285750">
              <a:buFont typeface="Arial" panose="020B0604020202020204" pitchFamily="34" charset="0"/>
              <a:buChar char="•"/>
            </a:pPr>
            <a:r>
              <a:rPr lang="en-US" sz="2800" dirty="0"/>
              <a:t>Neg Rio</a:t>
            </a:r>
          </a:p>
          <a:p>
            <a:pPr marL="742950" lvl="1" indent="-285750">
              <a:buFont typeface="Arial" panose="020B0604020202020204" pitchFamily="34" charset="0"/>
              <a:buChar char="•"/>
            </a:pPr>
            <a:r>
              <a:rPr lang="en-US" sz="2800" dirty="0"/>
              <a:t>Neg Open Season</a:t>
            </a:r>
          </a:p>
          <a:p>
            <a:pPr marL="742950" lvl="1" indent="-285750">
              <a:buFont typeface="Arial" panose="020B0604020202020204" pitchFamily="34" charset="0"/>
              <a:buChar char="•"/>
            </a:pPr>
            <a:r>
              <a:rPr lang="en-US" sz="2800" dirty="0"/>
              <a:t>Neg Shark Boy and Lava Girl</a:t>
            </a:r>
          </a:p>
          <a:p>
            <a:pPr marL="742950" lvl="1" indent="-285750">
              <a:buFont typeface="Arial" panose="020B0604020202020204" pitchFamily="34" charset="0"/>
              <a:buChar char="•"/>
            </a:pPr>
            <a:r>
              <a:rPr lang="en-US" sz="2800" dirty="0"/>
              <a:t>Neg Up</a:t>
            </a:r>
          </a:p>
          <a:p>
            <a:pPr marL="742950" lvl="1" indent="-285750">
              <a:buFont typeface="Arial" panose="020B0604020202020204" pitchFamily="34" charset="0"/>
              <a:buChar char="•"/>
            </a:pPr>
            <a:r>
              <a:rPr lang="en-US" sz="2800" dirty="0"/>
              <a:t>Neg Wizard of Oz</a:t>
            </a:r>
          </a:p>
          <a:p>
            <a:endParaRPr lang="en-US" b="1" dirty="0"/>
          </a:p>
        </p:txBody>
      </p:sp>
      <p:sp>
        <p:nvSpPr>
          <p:cNvPr id="8" name="Content Placeholder 2">
            <a:extLst>
              <a:ext uri="{FF2B5EF4-FFF2-40B4-BE49-F238E27FC236}">
                <a16:creationId xmlns:a16="http://schemas.microsoft.com/office/drawing/2014/main" id="{5C8BCE8E-3E2D-4077-84AF-C54C3215B220}"/>
              </a:ext>
            </a:extLst>
          </p:cNvPr>
          <p:cNvSpPr txBox="1">
            <a:spLocks/>
          </p:cNvSpPr>
          <p:nvPr/>
        </p:nvSpPr>
        <p:spPr>
          <a:xfrm>
            <a:off x="664130" y="1359094"/>
            <a:ext cx="8596668"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t>2 Clips From Each of the 8 Movies:</a:t>
            </a:r>
          </a:p>
        </p:txBody>
      </p:sp>
    </p:spTree>
    <p:extLst>
      <p:ext uri="{BB962C8B-B14F-4D97-AF65-F5344CB8AC3E}">
        <p14:creationId xmlns:p14="http://schemas.microsoft.com/office/powerpoint/2010/main" val="2846457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4ED48E-51EC-49F3-9E6C-037AD47A6D4E}"/>
              </a:ext>
            </a:extLst>
          </p:cNvPr>
          <p:cNvPicPr>
            <a:picLocks noChangeAspect="1"/>
          </p:cNvPicPr>
          <p:nvPr/>
        </p:nvPicPr>
        <p:blipFill>
          <a:blip r:embed="rId3"/>
          <a:stretch>
            <a:fillRect/>
          </a:stretch>
        </p:blipFill>
        <p:spPr>
          <a:xfrm>
            <a:off x="0" y="0"/>
            <a:ext cx="6095999" cy="3428996"/>
          </a:xfrm>
          <a:prstGeom prst="rect">
            <a:avLst/>
          </a:prstGeom>
        </p:spPr>
      </p:pic>
      <p:pic>
        <p:nvPicPr>
          <p:cNvPr id="7" name="Picture 6">
            <a:extLst>
              <a:ext uri="{FF2B5EF4-FFF2-40B4-BE49-F238E27FC236}">
                <a16:creationId xmlns:a16="http://schemas.microsoft.com/office/drawing/2014/main" id="{41770947-53B7-4A7C-949B-1ABB267CBA8D}"/>
              </a:ext>
            </a:extLst>
          </p:cNvPr>
          <p:cNvPicPr>
            <a:picLocks noChangeAspect="1"/>
          </p:cNvPicPr>
          <p:nvPr/>
        </p:nvPicPr>
        <p:blipFill>
          <a:blip r:embed="rId4"/>
          <a:stretch>
            <a:fillRect/>
          </a:stretch>
        </p:blipFill>
        <p:spPr>
          <a:xfrm>
            <a:off x="6095997" y="0"/>
            <a:ext cx="6096001" cy="3428996"/>
          </a:xfrm>
          <a:prstGeom prst="rect">
            <a:avLst/>
          </a:prstGeom>
        </p:spPr>
      </p:pic>
      <p:pic>
        <p:nvPicPr>
          <p:cNvPr id="8" name="Picture 7">
            <a:extLst>
              <a:ext uri="{FF2B5EF4-FFF2-40B4-BE49-F238E27FC236}">
                <a16:creationId xmlns:a16="http://schemas.microsoft.com/office/drawing/2014/main" id="{86EB0C89-B624-4509-BF68-DD02DB8F476A}"/>
              </a:ext>
            </a:extLst>
          </p:cNvPr>
          <p:cNvPicPr>
            <a:picLocks noChangeAspect="1"/>
          </p:cNvPicPr>
          <p:nvPr/>
        </p:nvPicPr>
        <p:blipFill>
          <a:blip r:embed="rId5"/>
          <a:stretch>
            <a:fillRect/>
          </a:stretch>
        </p:blipFill>
        <p:spPr>
          <a:xfrm>
            <a:off x="0" y="3428995"/>
            <a:ext cx="6095995" cy="3429001"/>
          </a:xfrm>
          <a:prstGeom prst="rect">
            <a:avLst/>
          </a:prstGeom>
        </p:spPr>
      </p:pic>
      <p:pic>
        <p:nvPicPr>
          <p:cNvPr id="9" name="Picture 8">
            <a:extLst>
              <a:ext uri="{FF2B5EF4-FFF2-40B4-BE49-F238E27FC236}">
                <a16:creationId xmlns:a16="http://schemas.microsoft.com/office/drawing/2014/main" id="{95A9EB62-BAEC-41E8-85D7-3AE738875628}"/>
              </a:ext>
            </a:extLst>
          </p:cNvPr>
          <p:cNvPicPr>
            <a:picLocks noChangeAspect="1"/>
          </p:cNvPicPr>
          <p:nvPr/>
        </p:nvPicPr>
        <p:blipFill>
          <a:blip r:embed="rId6"/>
          <a:stretch>
            <a:fillRect/>
          </a:stretch>
        </p:blipFill>
        <p:spPr>
          <a:xfrm>
            <a:off x="6095995" y="3428994"/>
            <a:ext cx="6096003" cy="3429002"/>
          </a:xfrm>
          <a:prstGeom prst="rect">
            <a:avLst/>
          </a:prstGeom>
        </p:spPr>
      </p:pic>
    </p:spTree>
    <p:extLst>
      <p:ext uri="{BB962C8B-B14F-4D97-AF65-F5344CB8AC3E}">
        <p14:creationId xmlns:p14="http://schemas.microsoft.com/office/powerpoint/2010/main" val="1751376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749D-8B51-4569-87B9-B01CA4A3A00F}"/>
              </a:ext>
            </a:extLst>
          </p:cNvPr>
          <p:cNvSpPr>
            <a:spLocks noGrp="1"/>
          </p:cNvSpPr>
          <p:nvPr>
            <p:ph type="title"/>
          </p:nvPr>
        </p:nvSpPr>
        <p:spPr>
          <a:xfrm>
            <a:off x="1194993" y="1452995"/>
            <a:ext cx="8596668" cy="3952009"/>
          </a:xfrm>
        </p:spPr>
        <p:txBody>
          <a:bodyPr>
            <a:normAutofit fontScale="90000"/>
          </a:bodyPr>
          <a:lstStyle/>
          <a:p>
            <a:pPr algn="ctr"/>
            <a:r>
              <a:rPr lang="en-US" sz="8800" dirty="0"/>
              <a:t>What do we do with this information?</a:t>
            </a:r>
          </a:p>
        </p:txBody>
      </p:sp>
    </p:spTree>
    <p:extLst>
      <p:ext uri="{BB962C8B-B14F-4D97-AF65-F5344CB8AC3E}">
        <p14:creationId xmlns:p14="http://schemas.microsoft.com/office/powerpoint/2010/main" val="3526598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6799-39B3-4451-9382-0E532301A3E9}"/>
              </a:ext>
            </a:extLst>
          </p:cNvPr>
          <p:cNvSpPr>
            <a:spLocks noGrp="1"/>
          </p:cNvSpPr>
          <p:nvPr>
            <p:ph type="title"/>
          </p:nvPr>
        </p:nvSpPr>
        <p:spPr/>
        <p:txBody>
          <a:bodyPr/>
          <a:lstStyle/>
          <a:p>
            <a:r>
              <a:rPr lang="en-US" dirty="0"/>
              <a:t>Steps in Building Models</a:t>
            </a:r>
          </a:p>
        </p:txBody>
      </p:sp>
      <p:sp>
        <p:nvSpPr>
          <p:cNvPr id="3" name="Content Placeholder 2">
            <a:extLst>
              <a:ext uri="{FF2B5EF4-FFF2-40B4-BE49-F238E27FC236}">
                <a16:creationId xmlns:a16="http://schemas.microsoft.com/office/drawing/2014/main" id="{B99AF2D8-0C43-4F7A-8584-55167D8BBF13}"/>
              </a:ext>
            </a:extLst>
          </p:cNvPr>
          <p:cNvSpPr>
            <a:spLocks noGrp="1"/>
          </p:cNvSpPr>
          <p:nvPr>
            <p:ph idx="1"/>
          </p:nvPr>
        </p:nvSpPr>
        <p:spPr>
          <a:xfrm>
            <a:off x="251732" y="1362982"/>
            <a:ext cx="10515600" cy="4885418"/>
          </a:xfrm>
        </p:spPr>
        <p:txBody>
          <a:bodyPr>
            <a:normAutofit lnSpcReduction="10000"/>
          </a:bodyPr>
          <a:lstStyle/>
          <a:p>
            <a:pPr marL="514350" indent="-514350">
              <a:buFont typeface="+mj-lt"/>
              <a:buAutoNum type="arabicPeriod"/>
            </a:pPr>
            <a:r>
              <a:rPr lang="en-US" dirty="0"/>
              <a:t>Create null model (E.g., &lt;- Correlation ~ 1 + (1 | Participant))</a:t>
            </a:r>
            <a:br>
              <a:rPr lang="en-US" dirty="0"/>
            </a:br>
            <a:endParaRPr lang="en-US" dirty="0"/>
          </a:p>
          <a:p>
            <a:pPr marL="514350" indent="-514350">
              <a:buFont typeface="+mj-lt"/>
              <a:buAutoNum type="arabicPeriod"/>
            </a:pPr>
            <a:r>
              <a:rPr lang="en-US" dirty="0"/>
              <a:t>Calculate ICC of Null Model</a:t>
            </a:r>
          </a:p>
          <a:p>
            <a:pPr lvl="1"/>
            <a:r>
              <a:rPr lang="en-US" dirty="0"/>
              <a:t>ICCs &gt; 0 justify the use of the MLM method</a:t>
            </a:r>
            <a:br>
              <a:rPr lang="en-US" dirty="0"/>
            </a:br>
            <a:endParaRPr lang="en-US" dirty="0"/>
          </a:p>
          <a:p>
            <a:pPr marL="514350" indent="-514350">
              <a:buFont typeface="+mj-lt"/>
              <a:buAutoNum type="arabicPeriod"/>
            </a:pPr>
            <a:r>
              <a:rPr lang="en-US" dirty="0"/>
              <a:t>Add a fixed variable (E.g., &lt;- Correlation ~ </a:t>
            </a:r>
            <a:r>
              <a:rPr lang="en-US" dirty="0" err="1"/>
              <a:t>Age.Group</a:t>
            </a:r>
            <a:r>
              <a:rPr lang="en-US" dirty="0"/>
              <a:t> + (1 | Participant))</a:t>
            </a:r>
          </a:p>
          <a:p>
            <a:pPr marL="914400" lvl="1" indent="-514350"/>
            <a:r>
              <a:rPr lang="en-US" dirty="0"/>
              <a:t>If new model fits data better than null model by, add more fixed variables and compare to this model</a:t>
            </a:r>
          </a:p>
          <a:p>
            <a:pPr marL="914400" lvl="1" indent="-514350"/>
            <a:r>
              <a:rPr lang="en-US" dirty="0"/>
              <a:t>If new model does not fit data better than null model, add more fixed variables and compare to null model.</a:t>
            </a:r>
          </a:p>
          <a:p>
            <a:pPr marL="514350" indent="-514350">
              <a:buFont typeface="+mj-lt"/>
              <a:buAutoNum type="arabicPeriod"/>
            </a:pPr>
            <a:r>
              <a:rPr lang="en-US" dirty="0"/>
              <a:t>Repeat Step 3 until all fixed variables have been exhausted</a:t>
            </a:r>
            <a:br>
              <a:rPr lang="en-US" dirty="0"/>
            </a:br>
            <a:endParaRPr lang="en-US" dirty="0"/>
          </a:p>
          <a:p>
            <a:pPr marL="514350" indent="-514350">
              <a:buFont typeface="+mj-lt"/>
              <a:buAutoNum type="arabicPeriod"/>
            </a:pPr>
            <a:r>
              <a:rPr lang="en-US" dirty="0"/>
              <a:t>Add random slope(s)</a:t>
            </a:r>
          </a:p>
          <a:p>
            <a:pPr marL="914400" lvl="1" indent="-514350"/>
            <a:r>
              <a:rPr lang="en-US" dirty="0"/>
              <a:t>If new model fits data better than previous best model, add additional slopes and compare to this model</a:t>
            </a:r>
          </a:p>
          <a:p>
            <a:pPr marL="514350" indent="-514350">
              <a:buFont typeface="+mj-lt"/>
              <a:buAutoNum type="arabicPeriod"/>
            </a:pPr>
            <a:r>
              <a:rPr lang="en-US" dirty="0"/>
              <a:t>Repeat Step 5 until all random slopes have been exhausted</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725568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452C-B749-479D-963B-286C6465C637}"/>
              </a:ext>
            </a:extLst>
          </p:cNvPr>
          <p:cNvSpPr>
            <a:spLocks noGrp="1"/>
          </p:cNvSpPr>
          <p:nvPr>
            <p:ph type="title"/>
          </p:nvPr>
        </p:nvSpPr>
        <p:spPr/>
        <p:txBody>
          <a:bodyPr/>
          <a:lstStyle/>
          <a:p>
            <a:r>
              <a:rPr lang="en-US" dirty="0"/>
              <a:t>Example of Model Building</a:t>
            </a:r>
          </a:p>
        </p:txBody>
      </p:sp>
      <p:sp>
        <p:nvSpPr>
          <p:cNvPr id="3" name="Content Placeholder 2">
            <a:extLst>
              <a:ext uri="{FF2B5EF4-FFF2-40B4-BE49-F238E27FC236}">
                <a16:creationId xmlns:a16="http://schemas.microsoft.com/office/drawing/2014/main" id="{6BEED9D1-8600-4697-905D-D70B5C3BEB16}"/>
              </a:ext>
            </a:extLst>
          </p:cNvPr>
          <p:cNvSpPr>
            <a:spLocks noGrp="1"/>
          </p:cNvSpPr>
          <p:nvPr>
            <p:ph idx="1"/>
          </p:nvPr>
        </p:nvSpPr>
        <p:spPr>
          <a:xfrm>
            <a:off x="429683" y="1488612"/>
            <a:ext cx="10133542" cy="5007437"/>
          </a:xfrm>
        </p:spPr>
        <p:txBody>
          <a:bodyPr>
            <a:normAutofit/>
          </a:bodyPr>
          <a:lstStyle/>
          <a:p>
            <a:r>
              <a:rPr lang="en-US" sz="1600" dirty="0"/>
              <a:t>NULL: </a:t>
            </a:r>
          </a:p>
          <a:p>
            <a:pPr lvl="1"/>
            <a:r>
              <a:rPr lang="en-US" sz="1400" dirty="0"/>
              <a:t>ACC.MLM0 &lt;- </a:t>
            </a:r>
            <a:r>
              <a:rPr lang="en-US" sz="1400" dirty="0" err="1"/>
              <a:t>lmer</a:t>
            </a:r>
            <a:r>
              <a:rPr lang="en-US" sz="1400" dirty="0"/>
              <a:t>(Correlation ~ 1 + (1 | Participant))</a:t>
            </a:r>
          </a:p>
          <a:p>
            <a:r>
              <a:rPr lang="en-US" sz="1600" dirty="0"/>
              <a:t>Compared to NULL:</a:t>
            </a:r>
          </a:p>
          <a:p>
            <a:pPr lvl="1"/>
            <a:r>
              <a:rPr lang="en-US" sz="1400" dirty="0"/>
              <a:t>ACC.MLM1 &lt;- </a:t>
            </a:r>
            <a:r>
              <a:rPr lang="en-US" sz="1400" dirty="0" err="1"/>
              <a:t>lmer</a:t>
            </a:r>
            <a:r>
              <a:rPr lang="en-US" sz="1400" dirty="0"/>
              <a:t>(Correlation ~ </a:t>
            </a:r>
            <a:r>
              <a:rPr lang="en-US" sz="1400" dirty="0" err="1"/>
              <a:t>Valence.Pair</a:t>
            </a:r>
            <a:r>
              <a:rPr lang="en-US" sz="1400" dirty="0"/>
              <a:t> + (1 | Participant))</a:t>
            </a:r>
          </a:p>
          <a:p>
            <a:r>
              <a:rPr lang="en-US" sz="1600" dirty="0"/>
              <a:t>Compared to NULL:</a:t>
            </a:r>
          </a:p>
          <a:p>
            <a:pPr lvl="1"/>
            <a:r>
              <a:rPr lang="en-US" sz="1400" dirty="0"/>
              <a:t>ACC.MLM2 &lt;- </a:t>
            </a:r>
            <a:r>
              <a:rPr lang="en-US" sz="1400" dirty="0" err="1"/>
              <a:t>lmer</a:t>
            </a:r>
            <a:r>
              <a:rPr lang="en-US" sz="1400" dirty="0"/>
              <a:t>(Correlation ~ </a:t>
            </a:r>
            <a:r>
              <a:rPr lang="en-US" sz="1400" dirty="0" err="1"/>
              <a:t>Age.Group</a:t>
            </a:r>
            <a:r>
              <a:rPr lang="en-US" sz="1400" dirty="0"/>
              <a:t> + (1 | Participant))</a:t>
            </a:r>
          </a:p>
          <a:p>
            <a:r>
              <a:rPr lang="en-US" sz="1600" dirty="0"/>
              <a:t>Compared to Model 1:</a:t>
            </a:r>
          </a:p>
          <a:p>
            <a:pPr lvl="1"/>
            <a:r>
              <a:rPr lang="en-US" sz="1400" dirty="0"/>
              <a:t>ACC.MLM3 &lt;- </a:t>
            </a:r>
            <a:r>
              <a:rPr lang="en-US" sz="1400" dirty="0" err="1"/>
              <a:t>lmer</a:t>
            </a:r>
            <a:r>
              <a:rPr lang="en-US" sz="1400" dirty="0"/>
              <a:t>(Correlation ~ </a:t>
            </a:r>
            <a:r>
              <a:rPr lang="en-US" sz="1400" dirty="0" err="1"/>
              <a:t>Valence.Pair</a:t>
            </a:r>
            <a:r>
              <a:rPr lang="en-US" sz="1400" dirty="0"/>
              <a:t> + </a:t>
            </a:r>
            <a:r>
              <a:rPr lang="en-US" sz="1400" dirty="0" err="1"/>
              <a:t>Age.Group</a:t>
            </a:r>
            <a:r>
              <a:rPr lang="en-US" sz="1400" dirty="0"/>
              <a:t> + (1 | Participant))</a:t>
            </a:r>
          </a:p>
          <a:p>
            <a:r>
              <a:rPr lang="en-US" sz="1600" dirty="0"/>
              <a:t>Compared to Model 3</a:t>
            </a:r>
          </a:p>
          <a:p>
            <a:pPr lvl="1"/>
            <a:r>
              <a:rPr lang="en-US" sz="1400" dirty="0"/>
              <a:t>ACC.MLM4 &lt;- </a:t>
            </a:r>
            <a:r>
              <a:rPr lang="en-US" sz="1400" dirty="0" err="1"/>
              <a:t>lmer</a:t>
            </a:r>
            <a:r>
              <a:rPr lang="en-US" sz="1400" dirty="0"/>
              <a:t>(Correlation ~ </a:t>
            </a:r>
            <a:r>
              <a:rPr lang="en-US" sz="1400" dirty="0" err="1"/>
              <a:t>Valence.Pair</a:t>
            </a:r>
            <a:r>
              <a:rPr lang="en-US" sz="1400" dirty="0"/>
              <a:t> * </a:t>
            </a:r>
            <a:r>
              <a:rPr lang="en-US" sz="1400" dirty="0" err="1"/>
              <a:t>Age.Group</a:t>
            </a:r>
            <a:r>
              <a:rPr lang="en-US" sz="1400" dirty="0"/>
              <a:t> + (1 | Participant)) </a:t>
            </a:r>
          </a:p>
          <a:p>
            <a:r>
              <a:rPr lang="en-US" sz="1600" dirty="0"/>
              <a:t>Compared to Model 4:</a:t>
            </a:r>
          </a:p>
          <a:p>
            <a:pPr lvl="1"/>
            <a:r>
              <a:rPr lang="en-US" sz="1400" dirty="0"/>
              <a:t>ACC.MLM5 &lt;- </a:t>
            </a:r>
            <a:r>
              <a:rPr lang="en-US" sz="1400" dirty="0" err="1"/>
              <a:t>lmer</a:t>
            </a:r>
            <a:r>
              <a:rPr lang="en-US" sz="1400" dirty="0"/>
              <a:t>(Correlation ~ </a:t>
            </a:r>
            <a:r>
              <a:rPr lang="en-US" sz="1400" dirty="0" err="1"/>
              <a:t>Valence.Pair</a:t>
            </a:r>
            <a:r>
              <a:rPr lang="en-US" sz="1400" dirty="0"/>
              <a:t> * </a:t>
            </a:r>
            <a:r>
              <a:rPr lang="en-US" sz="1400" dirty="0" err="1"/>
              <a:t>Age.Group</a:t>
            </a:r>
            <a:r>
              <a:rPr lang="en-US" sz="1400" dirty="0"/>
              <a:t> + (</a:t>
            </a:r>
            <a:r>
              <a:rPr lang="en-US" sz="1400" dirty="0" err="1"/>
              <a:t>Valence.Pair</a:t>
            </a:r>
            <a:r>
              <a:rPr lang="en-US" sz="1400" dirty="0"/>
              <a:t> | Participant))</a:t>
            </a:r>
          </a:p>
        </p:txBody>
      </p:sp>
    </p:spTree>
    <p:extLst>
      <p:ext uri="{BB962C8B-B14F-4D97-AF65-F5344CB8AC3E}">
        <p14:creationId xmlns:p14="http://schemas.microsoft.com/office/powerpoint/2010/main" val="151203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180B-4195-4E8B-A7BB-AECAA4AC5218}"/>
              </a:ext>
            </a:extLst>
          </p:cNvPr>
          <p:cNvSpPr>
            <a:spLocks noGrp="1"/>
          </p:cNvSpPr>
          <p:nvPr>
            <p:ph type="title"/>
          </p:nvPr>
        </p:nvSpPr>
        <p:spPr/>
        <p:txBody>
          <a:bodyPr/>
          <a:lstStyle/>
          <a:p>
            <a:r>
              <a:rPr lang="en-US" dirty="0"/>
              <a:t>NOTE: </a:t>
            </a:r>
          </a:p>
        </p:txBody>
      </p:sp>
      <p:sp>
        <p:nvSpPr>
          <p:cNvPr id="3" name="Content Placeholder 2">
            <a:extLst>
              <a:ext uri="{FF2B5EF4-FFF2-40B4-BE49-F238E27FC236}">
                <a16:creationId xmlns:a16="http://schemas.microsoft.com/office/drawing/2014/main" id="{77F7BA19-91EF-42CE-8980-94D53CBC6D17}"/>
              </a:ext>
            </a:extLst>
          </p:cNvPr>
          <p:cNvSpPr>
            <a:spLocks noGrp="1"/>
          </p:cNvSpPr>
          <p:nvPr>
            <p:ph idx="1"/>
          </p:nvPr>
        </p:nvSpPr>
        <p:spPr>
          <a:xfrm>
            <a:off x="677334" y="1488613"/>
            <a:ext cx="8596668" cy="3880773"/>
          </a:xfrm>
        </p:spPr>
        <p:txBody>
          <a:bodyPr/>
          <a:lstStyle/>
          <a:p>
            <a:r>
              <a:rPr lang="en-US" dirty="0"/>
              <a:t>Because our visualizations did not seem to match our models, supplemental ANOVAs and contrasts were conducted with Bonferroni corrections. These were added to the results slides, also.</a:t>
            </a:r>
          </a:p>
          <a:p>
            <a:r>
              <a:rPr lang="en-US" dirty="0"/>
              <a:t>Age Group showed a significant main effect across ROIs, such that adults demonstrated lower r correlations values relative to their younger counterparts. </a:t>
            </a:r>
          </a:p>
          <a:p>
            <a:r>
              <a:rPr lang="en-US" dirty="0"/>
              <a:t>Valence Pairs were not significant in any case after Bonferroni adjustments.</a:t>
            </a:r>
          </a:p>
          <a:p>
            <a:r>
              <a:rPr lang="en-US" dirty="0"/>
              <a:t>There were no notable interaction effects.</a:t>
            </a:r>
          </a:p>
        </p:txBody>
      </p:sp>
    </p:spTree>
    <p:extLst>
      <p:ext uri="{BB962C8B-B14F-4D97-AF65-F5344CB8AC3E}">
        <p14:creationId xmlns:p14="http://schemas.microsoft.com/office/powerpoint/2010/main" val="3496285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F0573-F569-468D-804D-9B99CAA5518F}"/>
              </a:ext>
            </a:extLst>
          </p:cNvPr>
          <p:cNvSpPr>
            <a:spLocks noGrp="1"/>
          </p:cNvSpPr>
          <p:nvPr>
            <p:ph type="title"/>
          </p:nvPr>
        </p:nvSpPr>
        <p:spPr>
          <a:xfrm>
            <a:off x="677334" y="111123"/>
            <a:ext cx="8596668" cy="657225"/>
          </a:xfrm>
        </p:spPr>
        <p:txBody>
          <a:bodyPr/>
          <a:lstStyle/>
          <a:p>
            <a:r>
              <a:rPr lang="en-US" dirty="0"/>
              <a:t>Bivariate Fixed Effects Models</a:t>
            </a:r>
          </a:p>
        </p:txBody>
      </p:sp>
      <p:sp>
        <p:nvSpPr>
          <p:cNvPr id="3" name="Content Placeholder 2">
            <a:extLst>
              <a:ext uri="{FF2B5EF4-FFF2-40B4-BE49-F238E27FC236}">
                <a16:creationId xmlns:a16="http://schemas.microsoft.com/office/drawing/2014/main" id="{2B796B9F-C9F6-4596-B698-6E560274B3FA}"/>
              </a:ext>
            </a:extLst>
          </p:cNvPr>
          <p:cNvSpPr>
            <a:spLocks noGrp="1"/>
          </p:cNvSpPr>
          <p:nvPr>
            <p:ph idx="1"/>
          </p:nvPr>
        </p:nvSpPr>
        <p:spPr>
          <a:xfrm>
            <a:off x="677334" y="950914"/>
            <a:ext cx="8596668" cy="4678361"/>
          </a:xfrm>
        </p:spPr>
        <p:txBody>
          <a:bodyPr/>
          <a:lstStyle/>
          <a:p>
            <a:r>
              <a:rPr lang="en-US" dirty="0"/>
              <a:t>Age Group significantly predicted differences in neural activation similarity, such that, adults typically demonstrated lower correlation values than their younger counterparts. </a:t>
            </a:r>
          </a:p>
        </p:txBody>
      </p:sp>
      <p:sp>
        <p:nvSpPr>
          <p:cNvPr id="6" name="TextBox 5">
            <a:extLst>
              <a:ext uri="{FF2B5EF4-FFF2-40B4-BE49-F238E27FC236}">
                <a16:creationId xmlns:a16="http://schemas.microsoft.com/office/drawing/2014/main" id="{1E2B7A38-872F-4418-9398-D379E9EE8F39}"/>
              </a:ext>
            </a:extLst>
          </p:cNvPr>
          <p:cNvSpPr txBox="1"/>
          <p:nvPr/>
        </p:nvSpPr>
        <p:spPr>
          <a:xfrm>
            <a:off x="892585" y="1982710"/>
            <a:ext cx="5651090" cy="3477875"/>
          </a:xfrm>
          <a:prstGeom prst="rect">
            <a:avLst/>
          </a:prstGeom>
          <a:noFill/>
        </p:spPr>
        <p:txBody>
          <a:bodyPr wrap="square" rtlCol="0">
            <a:spAutoFit/>
          </a:bodyPr>
          <a:lstStyle/>
          <a:p>
            <a:pPr algn="ctr"/>
            <a:r>
              <a:rPr lang="en-US" sz="1100" dirty="0"/>
              <a:t>Age Group Predicts Variance Differences in Activation</a:t>
            </a:r>
          </a:p>
          <a:p>
            <a:r>
              <a:rPr lang="en-US" sz="1100" dirty="0"/>
              <a:t>==========================================================================                                                        </a:t>
            </a:r>
          </a:p>
          <a:p>
            <a:r>
              <a:rPr lang="en-US" sz="1100" dirty="0"/>
              <a:t>                                                       Correlation (r value)    </a:t>
            </a:r>
            <a:br>
              <a:rPr lang="en-US" sz="1100" dirty="0"/>
            </a:br>
            <a:r>
              <a:rPr lang="en-US" sz="1100" dirty="0"/>
              <a:t>                   </a:t>
            </a:r>
          </a:p>
          <a:p>
            <a:r>
              <a:rPr lang="en-US" sz="1100" dirty="0"/>
              <a:t>                                                    ACC               AMY              NaCC            vmPFC      </a:t>
            </a:r>
          </a:p>
          <a:p>
            <a:r>
              <a:rPr lang="en-US" sz="1100" dirty="0"/>
              <a:t>---------------------------------------------------------------------------------------------------</a:t>
            </a:r>
          </a:p>
          <a:p>
            <a:r>
              <a:rPr lang="en-US" sz="1100" dirty="0"/>
              <a:t>Age Group                                  -0.042***         -0.019**        -0.039***        -0.082***    </a:t>
            </a:r>
          </a:p>
          <a:p>
            <a:r>
              <a:rPr lang="en-US" sz="1100" dirty="0"/>
              <a:t>  </a:t>
            </a:r>
            <a:r>
              <a:rPr lang="en-US" sz="800" dirty="0"/>
              <a:t>(Adult)</a:t>
            </a:r>
            <a:r>
              <a:rPr lang="en-US" sz="1100" dirty="0"/>
              <a:t>                                        (0.010)            (0.008)         (0.009)          (0.010)</a:t>
            </a:r>
          </a:p>
          <a:p>
            <a:r>
              <a:rPr lang="en-US" sz="1100" dirty="0"/>
              <a:t>                                                                                                   </a:t>
            </a:r>
          </a:p>
          <a:p>
            <a:r>
              <a:rPr lang="en-US" sz="1100" dirty="0"/>
              <a:t>Intercept                                     0.262***          0.229***        0.256***         0.301***    </a:t>
            </a:r>
          </a:p>
          <a:p>
            <a:r>
              <a:rPr lang="en-US" sz="1100" dirty="0"/>
              <a:t>  </a:t>
            </a:r>
            <a:r>
              <a:rPr lang="en-US" sz="800" dirty="0"/>
              <a:t>(Child)</a:t>
            </a:r>
            <a:r>
              <a:rPr lang="en-US" sz="1100" dirty="0"/>
              <a:t>                                        (0.006)            (0.005)         (0.006)          (0.006) </a:t>
            </a:r>
          </a:p>
          <a:p>
            <a:r>
              <a:rPr lang="en-US" sz="1100" dirty="0"/>
              <a:t>                                                                                                   </a:t>
            </a:r>
          </a:p>
          <a:p>
            <a:r>
              <a:rPr lang="en-US" sz="1100" dirty="0"/>
              <a:t>---------------------------------------------------------------------------------------------------</a:t>
            </a:r>
          </a:p>
          <a:p>
            <a:r>
              <a:rPr lang="en-US" sz="1100" dirty="0"/>
              <a:t>Observations                                6,384             6,384            6,384            6,384      </a:t>
            </a:r>
          </a:p>
          <a:p>
            <a:r>
              <a:rPr lang="en-US" sz="1100" dirty="0"/>
              <a:t>R2                                               0.003             0.001            0.003            0.011      </a:t>
            </a:r>
          </a:p>
          <a:p>
            <a:r>
              <a:rPr lang="en-US" sz="1100" dirty="0"/>
              <a:t>Adjusted R2                                 0.002             0.001            0.003            0.011      </a:t>
            </a:r>
          </a:p>
          <a:p>
            <a:r>
              <a:rPr lang="en-US" sz="1100" dirty="0"/>
              <a:t>Residual Std. Error (df = 6382)      0.394             0.316            0.361            0.367      </a:t>
            </a:r>
          </a:p>
          <a:p>
            <a:r>
              <a:rPr lang="en-US" sz="1100" dirty="0"/>
              <a:t>F Statistic (df = 1; 6382)              16.90***           5.51**          17.30***         74.00***    </a:t>
            </a:r>
          </a:p>
          <a:p>
            <a:r>
              <a:rPr lang="en-US" sz="1100" dirty="0"/>
              <a:t>=========================================================================</a:t>
            </a:r>
          </a:p>
          <a:p>
            <a:r>
              <a:rPr lang="en-US" sz="1100" dirty="0"/>
              <a:t>Note:                                                                              *p&lt;0.1; **p&lt;0.05; ***p&lt;0.01</a:t>
            </a:r>
          </a:p>
        </p:txBody>
      </p:sp>
      <p:sp>
        <p:nvSpPr>
          <p:cNvPr id="4" name="Arrow: Left 3">
            <a:extLst>
              <a:ext uri="{FF2B5EF4-FFF2-40B4-BE49-F238E27FC236}">
                <a16:creationId xmlns:a16="http://schemas.microsoft.com/office/drawing/2014/main" id="{4AD40FCB-9EEC-49E6-B7D8-1E404F02A0F3}"/>
              </a:ext>
            </a:extLst>
          </p:cNvPr>
          <p:cNvSpPr/>
          <p:nvPr/>
        </p:nvSpPr>
        <p:spPr>
          <a:xfrm>
            <a:off x="6432032" y="2924315"/>
            <a:ext cx="706581" cy="602673"/>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5D66671D-A7D1-41DD-B2B4-0B7CC965BD42}"/>
              </a:ext>
            </a:extLst>
          </p:cNvPr>
          <p:cNvSpPr/>
          <p:nvPr/>
        </p:nvSpPr>
        <p:spPr>
          <a:xfrm rot="10800000">
            <a:off x="2211417" y="2924315"/>
            <a:ext cx="706581" cy="602673"/>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4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7984-860D-4257-B5CB-FF8F7F60E809}"/>
              </a:ext>
            </a:extLst>
          </p:cNvPr>
          <p:cNvSpPr>
            <a:spLocks noGrp="1"/>
          </p:cNvSpPr>
          <p:nvPr>
            <p:ph type="title"/>
          </p:nvPr>
        </p:nvSpPr>
        <p:spPr>
          <a:xfrm>
            <a:off x="466725" y="95250"/>
            <a:ext cx="8596668" cy="1320800"/>
          </a:xfrm>
        </p:spPr>
        <p:txBody>
          <a:bodyPr/>
          <a:lstStyle/>
          <a:p>
            <a:r>
              <a:rPr lang="en-US" dirty="0"/>
              <a:t>Multivariate Fixed Main Effects Models</a:t>
            </a:r>
          </a:p>
        </p:txBody>
      </p:sp>
      <p:sp>
        <p:nvSpPr>
          <p:cNvPr id="5" name="Content Placeholder 4">
            <a:extLst>
              <a:ext uri="{FF2B5EF4-FFF2-40B4-BE49-F238E27FC236}">
                <a16:creationId xmlns:a16="http://schemas.microsoft.com/office/drawing/2014/main" id="{2DEB210B-CE15-4AEA-9FD2-CA3348FDB2E8}"/>
              </a:ext>
            </a:extLst>
          </p:cNvPr>
          <p:cNvSpPr>
            <a:spLocks noGrp="1"/>
          </p:cNvSpPr>
          <p:nvPr>
            <p:ph idx="1"/>
          </p:nvPr>
        </p:nvSpPr>
        <p:spPr>
          <a:xfrm>
            <a:off x="677334" y="1893889"/>
            <a:ext cx="6315075" cy="5487986"/>
          </a:xfrm>
        </p:spPr>
        <p:txBody>
          <a:bodyPr>
            <a:normAutofit/>
          </a:bodyPr>
          <a:lstStyle/>
          <a:p>
            <a:pPr marL="0" indent="0">
              <a:lnSpc>
                <a:spcPct val="110000"/>
              </a:lnSpc>
              <a:spcBef>
                <a:spcPts val="0"/>
              </a:spcBef>
              <a:buNone/>
            </a:pPr>
            <a:r>
              <a:rPr lang="en-US" sz="1100" dirty="0"/>
              <a:t>		Age Group and Valence Predict Variance Differences in Activation</a:t>
            </a:r>
          </a:p>
          <a:p>
            <a:pPr marL="0" indent="0">
              <a:lnSpc>
                <a:spcPct val="110000"/>
              </a:lnSpc>
              <a:spcBef>
                <a:spcPts val="0"/>
              </a:spcBef>
              <a:buNone/>
            </a:pPr>
            <a:r>
              <a:rPr lang="en-US" sz="1100" dirty="0"/>
              <a:t>	======================================================================</a:t>
            </a:r>
          </a:p>
          <a:p>
            <a:pPr marL="0" indent="0">
              <a:lnSpc>
                <a:spcPct val="110000"/>
              </a:lnSpc>
              <a:spcBef>
                <a:spcPts val="0"/>
              </a:spcBef>
              <a:buNone/>
            </a:pPr>
            <a:r>
              <a:rPr lang="en-US" sz="1100" dirty="0"/>
              <a:t>							Correlation (r value)         </a:t>
            </a:r>
          </a:p>
          <a:p>
            <a:pPr marL="0" indent="0">
              <a:lnSpc>
                <a:spcPct val="110000"/>
              </a:lnSpc>
              <a:spcBef>
                <a:spcPts val="0"/>
              </a:spcBef>
              <a:buNone/>
            </a:pPr>
            <a:r>
              <a:rPr lang="en-US" sz="1100" dirty="0"/>
              <a:t>                                   			ACC      	AMY      	NaCC      	vmPFC  </a:t>
            </a:r>
          </a:p>
          <a:p>
            <a:pPr marL="0" indent="0">
              <a:lnSpc>
                <a:spcPct val="110000"/>
              </a:lnSpc>
              <a:spcBef>
                <a:spcPts val="0"/>
              </a:spcBef>
              <a:buNone/>
            </a:pPr>
            <a:r>
              <a:rPr lang="en-US" sz="1100" dirty="0"/>
              <a:t>					----------------------------------------------------------------------</a:t>
            </a:r>
          </a:p>
          <a:p>
            <a:pPr marL="0" indent="0">
              <a:lnSpc>
                <a:spcPct val="110000"/>
              </a:lnSpc>
              <a:spcBef>
                <a:spcPts val="0"/>
              </a:spcBef>
              <a:buNone/>
            </a:pPr>
            <a:r>
              <a:rPr lang="en-US" sz="1100" dirty="0"/>
              <a:t>Adult						-0.042*** 	-0.019** 	-0.039*** 	-0.082***</a:t>
            </a:r>
          </a:p>
          <a:p>
            <a:pPr marL="0" indent="0">
              <a:lnSpc>
                <a:spcPct val="110000"/>
              </a:lnSpc>
              <a:spcBef>
                <a:spcPts val="0"/>
              </a:spcBef>
              <a:buNone/>
            </a:pPr>
            <a:r>
              <a:rPr lang="en-US" sz="1100" dirty="0"/>
              <a:t>                                 			(0.010)  	(0.008)   	(0.009)   	(0.010) </a:t>
            </a:r>
          </a:p>
          <a:p>
            <a:pPr marL="0" indent="0">
              <a:lnSpc>
                <a:spcPct val="110000"/>
              </a:lnSpc>
              <a:spcBef>
                <a:spcPts val="0"/>
              </a:spcBef>
              <a:buNone/>
            </a:pPr>
            <a:r>
              <a:rPr lang="en-US" sz="1100" dirty="0"/>
              <a:t>                                                                      </a:t>
            </a:r>
          </a:p>
          <a:p>
            <a:pPr marL="0" indent="0">
              <a:lnSpc>
                <a:spcPct val="110000"/>
              </a:lnSpc>
              <a:spcBef>
                <a:spcPts val="0"/>
              </a:spcBef>
              <a:buNone/>
            </a:pPr>
            <a:r>
              <a:rPr lang="en-US" sz="1100" dirty="0"/>
              <a:t>Mixed Valence Comparisons          	   	-0.001    	0.016*    	0.003     	0.001  </a:t>
            </a:r>
          </a:p>
          <a:p>
            <a:pPr marL="0" indent="0">
              <a:lnSpc>
                <a:spcPct val="110000"/>
              </a:lnSpc>
              <a:spcBef>
                <a:spcPts val="0"/>
              </a:spcBef>
              <a:buNone/>
            </a:pPr>
            <a:r>
              <a:rPr lang="en-US" sz="1100" dirty="0"/>
              <a:t>                                 			(0.012)  	(0.010)   	(0.011)   	(0.011) </a:t>
            </a:r>
          </a:p>
          <a:p>
            <a:pPr marL="0" indent="0">
              <a:lnSpc>
                <a:spcPct val="110000"/>
              </a:lnSpc>
              <a:spcBef>
                <a:spcPts val="0"/>
              </a:spcBef>
              <a:buNone/>
            </a:pPr>
            <a:r>
              <a:rPr lang="en-US" sz="1100" dirty="0"/>
              <a:t>                                                                      </a:t>
            </a:r>
          </a:p>
          <a:p>
            <a:pPr marL="0" indent="0">
              <a:lnSpc>
                <a:spcPct val="110000"/>
              </a:lnSpc>
              <a:spcBef>
                <a:spcPts val="0"/>
              </a:spcBef>
              <a:buNone/>
            </a:pPr>
            <a:r>
              <a:rPr lang="en-US" sz="1100" dirty="0"/>
              <a:t>Positive Valence Comparisons		-0.026*   	-0.003   	-0.018    	-0.020  </a:t>
            </a:r>
          </a:p>
          <a:p>
            <a:pPr marL="0" indent="0">
              <a:lnSpc>
                <a:spcPct val="110000"/>
              </a:lnSpc>
              <a:spcBef>
                <a:spcPts val="0"/>
              </a:spcBef>
              <a:buNone/>
            </a:pPr>
            <a:r>
              <a:rPr lang="en-US" sz="1100" dirty="0"/>
              <a:t>                                 			(0.014)  	(0.011)   	(0.013)   	(0.013) </a:t>
            </a:r>
          </a:p>
          <a:p>
            <a:pPr marL="0" indent="0">
              <a:lnSpc>
                <a:spcPct val="110000"/>
              </a:lnSpc>
              <a:spcBef>
                <a:spcPts val="0"/>
              </a:spcBef>
              <a:buNone/>
            </a:pPr>
            <a:r>
              <a:rPr lang="en-US" sz="1100" dirty="0"/>
              <a:t>                                                                      </a:t>
            </a:r>
          </a:p>
          <a:p>
            <a:pPr marL="0" indent="0">
              <a:lnSpc>
                <a:spcPct val="110000"/>
              </a:lnSpc>
              <a:spcBef>
                <a:spcPts val="0"/>
              </a:spcBef>
              <a:buNone/>
            </a:pPr>
            <a:r>
              <a:rPr lang="en-US" sz="1100" dirty="0"/>
              <a:t>Intercept					0.269***  	0.221*** 	0.259***  	0.305*** </a:t>
            </a:r>
          </a:p>
          <a:p>
            <a:pPr marL="0" indent="0">
              <a:lnSpc>
                <a:spcPct val="110000"/>
              </a:lnSpc>
              <a:spcBef>
                <a:spcPts val="0"/>
              </a:spcBef>
              <a:buNone/>
            </a:pPr>
            <a:r>
              <a:rPr lang="en-US" sz="1100" dirty="0"/>
              <a:t>                                 			(0.011)  	(0.008)   	(0.010)   	(0.010) </a:t>
            </a:r>
          </a:p>
          <a:p>
            <a:pPr marL="0" indent="0">
              <a:lnSpc>
                <a:spcPct val="110000"/>
              </a:lnSpc>
              <a:spcBef>
                <a:spcPts val="0"/>
              </a:spcBef>
              <a:buNone/>
            </a:pPr>
            <a:r>
              <a:rPr lang="en-US" sz="1100" dirty="0"/>
              <a:t>                                                                      </a:t>
            </a:r>
          </a:p>
          <a:p>
            <a:pPr marL="0" indent="0">
              <a:lnSpc>
                <a:spcPct val="110000"/>
              </a:lnSpc>
              <a:spcBef>
                <a:spcPts val="0"/>
              </a:spcBef>
              <a:buNone/>
            </a:pPr>
            <a:r>
              <a:rPr lang="en-US" sz="1100" dirty="0"/>
              <a:t>					----------------------------------------------------------------------</a:t>
            </a:r>
          </a:p>
          <a:p>
            <a:pPr marL="0" indent="0">
              <a:lnSpc>
                <a:spcPct val="110000"/>
              </a:lnSpc>
              <a:spcBef>
                <a:spcPts val="0"/>
              </a:spcBef>
              <a:buNone/>
            </a:pPr>
            <a:r>
              <a:rPr lang="en-US" sz="1100" dirty="0"/>
              <a:t>Observations                      			6,384    	6,384     	6,384     	6,384  </a:t>
            </a:r>
          </a:p>
          <a:p>
            <a:pPr marL="0" indent="0">
              <a:lnSpc>
                <a:spcPct val="110000"/>
              </a:lnSpc>
              <a:spcBef>
                <a:spcPts val="0"/>
              </a:spcBef>
              <a:buNone/>
            </a:pPr>
            <a:r>
              <a:rPr lang="en-US" sz="1100" dirty="0"/>
              <a:t>R2                                      			0.003    	0.002     	0.003     	0.012  </a:t>
            </a:r>
          </a:p>
          <a:p>
            <a:pPr marL="0" indent="0">
              <a:lnSpc>
                <a:spcPct val="110000"/>
              </a:lnSpc>
              <a:spcBef>
                <a:spcPts val="0"/>
              </a:spcBef>
              <a:buNone/>
            </a:pPr>
            <a:r>
              <a:rPr lang="en-US" sz="1100" dirty="0"/>
              <a:t>Adjusted R2                         			0.003   	0.001     	0.003     	0.012  </a:t>
            </a:r>
          </a:p>
          <a:p>
            <a:pPr marL="0" indent="0">
              <a:lnSpc>
                <a:spcPct val="110000"/>
              </a:lnSpc>
              <a:spcBef>
                <a:spcPts val="0"/>
              </a:spcBef>
              <a:buNone/>
            </a:pPr>
            <a:r>
              <a:rPr lang="en-US" sz="1100" dirty="0"/>
              <a:t>Residual Std. Error (df = 6380)		0.394    	0.316    	0.361    	0.367  </a:t>
            </a:r>
          </a:p>
          <a:p>
            <a:pPr marL="0" indent="0">
              <a:lnSpc>
                <a:spcPct val="110000"/>
              </a:lnSpc>
              <a:spcBef>
                <a:spcPts val="0"/>
              </a:spcBef>
              <a:buNone/>
            </a:pPr>
            <a:r>
              <a:rPr lang="en-US" sz="1100" dirty="0"/>
              <a:t>F Statistic (df = 3; 6380)     			7.260***  	3.560**  	7.000***  	25.900***</a:t>
            </a:r>
          </a:p>
          <a:p>
            <a:pPr marL="0" indent="0">
              <a:lnSpc>
                <a:spcPct val="110000"/>
              </a:lnSpc>
              <a:spcBef>
                <a:spcPts val="0"/>
              </a:spcBef>
              <a:buNone/>
            </a:pPr>
            <a:r>
              <a:rPr lang="en-US" sz="1100" dirty="0"/>
              <a:t>	======================================================================</a:t>
            </a:r>
          </a:p>
          <a:p>
            <a:pPr marL="0" indent="0">
              <a:lnSpc>
                <a:spcPct val="110000"/>
              </a:lnSpc>
              <a:spcBef>
                <a:spcPts val="0"/>
              </a:spcBef>
              <a:buNone/>
            </a:pPr>
            <a:r>
              <a:rPr lang="en-US" sz="1100" dirty="0"/>
              <a:t>Note:                                  						    *p&lt;0.1; **p&lt;0.05; ***p&lt;0.01</a:t>
            </a:r>
          </a:p>
        </p:txBody>
      </p:sp>
      <p:sp>
        <p:nvSpPr>
          <p:cNvPr id="10" name="Content Placeholder 2">
            <a:extLst>
              <a:ext uri="{FF2B5EF4-FFF2-40B4-BE49-F238E27FC236}">
                <a16:creationId xmlns:a16="http://schemas.microsoft.com/office/drawing/2014/main" id="{8CECDFAB-2EEA-4B78-82E6-58C48FBA64D9}"/>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valence is included in the model. Valence does not predict activation at this stage.</a:t>
            </a:r>
          </a:p>
        </p:txBody>
      </p:sp>
      <p:sp>
        <p:nvSpPr>
          <p:cNvPr id="3" name="Right Bracket 2">
            <a:extLst>
              <a:ext uri="{FF2B5EF4-FFF2-40B4-BE49-F238E27FC236}">
                <a16:creationId xmlns:a16="http://schemas.microsoft.com/office/drawing/2014/main" id="{42938670-DF89-484B-AEEC-D53F09615F5E}"/>
              </a:ext>
            </a:extLst>
          </p:cNvPr>
          <p:cNvSpPr/>
          <p:nvPr/>
        </p:nvSpPr>
        <p:spPr>
          <a:xfrm>
            <a:off x="6726510" y="3429000"/>
            <a:ext cx="45719" cy="1049482"/>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3A548848-9C8C-4AE0-AC25-2E1C45ACB40C}"/>
              </a:ext>
            </a:extLst>
          </p:cNvPr>
          <p:cNvSpPr/>
          <p:nvPr/>
        </p:nvSpPr>
        <p:spPr>
          <a:xfrm>
            <a:off x="6680791" y="5629275"/>
            <a:ext cx="45719" cy="158461"/>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634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7984-860D-4257-B5CB-FF8F7F60E809}"/>
              </a:ext>
            </a:extLst>
          </p:cNvPr>
          <p:cNvSpPr>
            <a:spLocks noGrp="1"/>
          </p:cNvSpPr>
          <p:nvPr>
            <p:ph type="title"/>
          </p:nvPr>
        </p:nvSpPr>
        <p:spPr>
          <a:xfrm>
            <a:off x="466725" y="95250"/>
            <a:ext cx="8596668" cy="1320800"/>
          </a:xfrm>
        </p:spPr>
        <p:txBody>
          <a:bodyPr/>
          <a:lstStyle/>
          <a:p>
            <a:r>
              <a:rPr lang="en-US" dirty="0"/>
              <a:t>Multivariate Fixed Main Effects Models</a:t>
            </a:r>
          </a:p>
        </p:txBody>
      </p:sp>
      <p:sp>
        <p:nvSpPr>
          <p:cNvPr id="3" name="Content Placeholder 2">
            <a:extLst>
              <a:ext uri="{FF2B5EF4-FFF2-40B4-BE49-F238E27FC236}">
                <a16:creationId xmlns:a16="http://schemas.microsoft.com/office/drawing/2014/main" id="{364168B9-7D83-4FF8-9406-81FBCF59CE48}"/>
              </a:ext>
            </a:extLst>
          </p:cNvPr>
          <p:cNvSpPr>
            <a:spLocks noGrp="1"/>
          </p:cNvSpPr>
          <p:nvPr>
            <p:ph idx="1"/>
          </p:nvPr>
        </p:nvSpPr>
        <p:spPr>
          <a:xfrm>
            <a:off x="197821" y="2276475"/>
            <a:ext cx="11994179" cy="6419849"/>
          </a:xfrm>
        </p:spPr>
        <p:txBody>
          <a:bodyPr>
            <a:normAutofit/>
          </a:bodyPr>
          <a:lstStyle/>
          <a:p>
            <a:pPr marL="0" indent="0" algn="ctr">
              <a:spcBef>
                <a:spcPts val="0"/>
              </a:spcBef>
              <a:buNone/>
            </a:pPr>
            <a:r>
              <a:rPr lang="en-US" sz="800" dirty="0"/>
              <a:t>Age Group and Valence Predict Variance Differences in Activation</a:t>
            </a:r>
          </a:p>
          <a:p>
            <a:pPr marL="0" indent="0">
              <a:spcBef>
                <a:spcPts val="0"/>
              </a:spcBef>
              <a:buNone/>
            </a:pPr>
            <a:r>
              <a:rPr lang="en-US" sz="800" dirty="0"/>
              <a:t>=======================================================================================================================================================================================</a:t>
            </a:r>
          </a:p>
          <a:p>
            <a:pPr marL="0" indent="0" algn="ctr">
              <a:spcBef>
                <a:spcPts val="0"/>
              </a:spcBef>
              <a:buNone/>
            </a:pPr>
            <a:r>
              <a:rPr lang="en-US" sz="800" dirty="0"/>
              <a:t>Correlation (r value)                                                                                      </a:t>
            </a:r>
          </a:p>
          <a:p>
            <a:pPr marL="0" indent="0">
              <a:spcBef>
                <a:spcPts val="0"/>
              </a:spcBef>
              <a:buNone/>
            </a:pPr>
            <a:r>
              <a:rPr lang="en-US" sz="800" dirty="0"/>
              <a:t>         			</a:t>
            </a:r>
            <a:r>
              <a:rPr lang="en-US" sz="800" b="1" dirty="0"/>
              <a:t>	ACC                             </a:t>
            </a:r>
            <a:r>
              <a:rPr lang="en-US" sz="800" b="1" dirty="0" err="1"/>
              <a:t>ACC</a:t>
            </a:r>
            <a:r>
              <a:rPr lang="en-US" sz="800" b="1" dirty="0"/>
              <a:t>                            AMY                          </a:t>
            </a:r>
            <a:r>
              <a:rPr lang="en-US" sz="800" b="1" dirty="0" err="1"/>
              <a:t>AMY</a:t>
            </a:r>
            <a:r>
              <a:rPr lang="en-US" sz="800" b="1" dirty="0"/>
              <a:t>                           NaCC                         </a:t>
            </a:r>
            <a:r>
              <a:rPr lang="en-US" sz="800" b="1" dirty="0" err="1"/>
              <a:t>NaCC</a:t>
            </a:r>
            <a:r>
              <a:rPr lang="en-US" sz="800" b="1" dirty="0"/>
              <a:t>                         vmPFC                        </a:t>
            </a:r>
            <a:r>
              <a:rPr lang="en-US" sz="800" b="1" dirty="0" err="1"/>
              <a:t>vmPFC</a:t>
            </a:r>
            <a:r>
              <a:rPr lang="en-US" sz="800" b="1" dirty="0"/>
              <a:t>                               </a:t>
            </a:r>
          </a:p>
          <a:p>
            <a:pPr marL="0" indent="0">
              <a:spcBef>
                <a:spcPts val="0"/>
              </a:spcBef>
              <a:buNone/>
            </a:pPr>
            <a:r>
              <a:rPr lang="en-US" sz="800" dirty="0"/>
              <a:t>				---------------------------------------------------------------------------------------------------------------------------------------------------------------------------------------------------------------------</a:t>
            </a:r>
          </a:p>
          <a:p>
            <a:pPr marL="0" indent="0">
              <a:spcBef>
                <a:spcPts val="0"/>
              </a:spcBef>
              <a:buNone/>
            </a:pPr>
            <a:r>
              <a:rPr lang="en-US" sz="800" b="1" dirty="0"/>
              <a:t>Adults</a:t>
            </a:r>
            <a:r>
              <a:rPr lang="en-US" sz="800" dirty="0"/>
              <a:t>                  			-0.042***                     -0.042***                    -0.019**                     -0.019**                     -0.039***                    -0.039***                    -0.082***                     -0.082***        </a:t>
            </a:r>
          </a:p>
          <a:p>
            <a:pPr marL="0" indent="0">
              <a:spcBef>
                <a:spcPts val="0"/>
              </a:spcBef>
              <a:buNone/>
            </a:pPr>
            <a:r>
              <a:rPr lang="en-US" sz="800" dirty="0"/>
              <a:t>                          			 (0.010)                      (0.010)                       (0.008)                      (0.008)                       (0.009)                      (0.009)                       (0.010)                        (0.010)         </a:t>
            </a:r>
          </a:p>
          <a:p>
            <a:pPr marL="0" indent="0">
              <a:spcBef>
                <a:spcPts val="0"/>
              </a:spcBef>
              <a:buNone/>
            </a:pPr>
            <a:r>
              <a:rPr lang="en-US" sz="800" dirty="0"/>
              <a:t>                                                                                                                                                                                                                   </a:t>
            </a:r>
          </a:p>
          <a:p>
            <a:pPr marL="0" indent="0">
              <a:spcBef>
                <a:spcPts val="0"/>
              </a:spcBef>
              <a:buNone/>
            </a:pPr>
            <a:r>
              <a:rPr lang="en-US" sz="800" b="1" dirty="0"/>
              <a:t>Mixed Valence Comparisons</a:t>
            </a:r>
            <a:r>
              <a:rPr lang="en-US" sz="800" dirty="0"/>
              <a:t>				    -0.001                                                          0.016*                                                         0.003                                                           0.001          </a:t>
            </a:r>
          </a:p>
          <a:p>
            <a:pPr marL="0" indent="0">
              <a:spcBef>
                <a:spcPts val="0"/>
              </a:spcBef>
              <a:buNone/>
            </a:pPr>
            <a:r>
              <a:rPr lang="en-US" sz="800" dirty="0"/>
              <a:t>                                                    			    (0.012)                                                        (0.010)                                                        (0.011)                                                         (0.011)         </a:t>
            </a:r>
          </a:p>
          <a:p>
            <a:pPr marL="0" indent="0">
              <a:spcBef>
                <a:spcPts val="0"/>
              </a:spcBef>
              <a:buNone/>
            </a:pPr>
            <a:r>
              <a:rPr lang="en-US" sz="800" dirty="0"/>
              <a:t>                                                                                                                                                                                                                      </a:t>
            </a:r>
          </a:p>
          <a:p>
            <a:pPr marL="0" indent="0">
              <a:spcBef>
                <a:spcPts val="0"/>
              </a:spcBef>
              <a:buNone/>
            </a:pPr>
            <a:r>
              <a:rPr lang="en-US" sz="800" b="1" dirty="0"/>
              <a:t>Positive Valence Comparisons</a:t>
            </a:r>
            <a:r>
              <a:rPr lang="en-US" sz="800" dirty="0"/>
              <a:t>			   -0.026*                                                        -0.003                                                          -0.018                                                         -0.020         </a:t>
            </a:r>
          </a:p>
          <a:p>
            <a:pPr marL="0" indent="0">
              <a:spcBef>
                <a:spcPts val="0"/>
              </a:spcBef>
              <a:buNone/>
            </a:pPr>
            <a:r>
              <a:rPr lang="en-US" sz="800" dirty="0"/>
              <a:t>                                                 			    (0.014)                                                        (0.011)                                                        (0.013)                                                        (0.013)         </a:t>
            </a:r>
          </a:p>
          <a:p>
            <a:pPr marL="0" indent="0">
              <a:spcBef>
                <a:spcPts val="0"/>
              </a:spcBef>
              <a:buNone/>
            </a:pPr>
            <a:r>
              <a:rPr lang="en-US" sz="800" dirty="0"/>
              <a:t>                                                                                                                                                                                                                     </a:t>
            </a:r>
          </a:p>
          <a:p>
            <a:pPr marL="0" indent="0">
              <a:spcBef>
                <a:spcPts val="0"/>
              </a:spcBef>
              <a:buNone/>
            </a:pPr>
            <a:r>
              <a:rPr lang="en-US" sz="800" b="1" dirty="0"/>
              <a:t>Child Negative Valence Comparisons </a:t>
            </a:r>
            <a:r>
              <a:rPr lang="en-US" sz="800" dirty="0"/>
              <a:t>	0.262***                       0.269***                      0.229***                     0.221***                    0.256***                     0.259***                     0.301***                       0.305***        </a:t>
            </a:r>
          </a:p>
          <a:p>
            <a:pPr marL="0" indent="0">
              <a:spcBef>
                <a:spcPts val="0"/>
              </a:spcBef>
              <a:buNone/>
            </a:pPr>
            <a:r>
              <a:rPr lang="en-US" sz="800" dirty="0"/>
              <a:t>   	</a:t>
            </a:r>
            <a:r>
              <a:rPr lang="en-US" sz="800" b="1" dirty="0"/>
              <a:t>  (INTERCEPT)</a:t>
            </a:r>
            <a:r>
              <a:rPr lang="en-US" sz="800" dirty="0"/>
              <a:t>	 	(0.006)                        (0.011)                       (0.005)                      (0.008)                      (0.006)                     (0.010)                       (0.006)                        (0.010)         </a:t>
            </a:r>
          </a:p>
          <a:p>
            <a:pPr marL="0" indent="0">
              <a:spcBef>
                <a:spcPts val="0"/>
              </a:spcBef>
              <a:buNone/>
            </a:pPr>
            <a:r>
              <a:rPr lang="en-US" sz="800" dirty="0"/>
              <a:t>                                                               -------------------------------------------------------------------------------------------------------------------------------------------------------------------------------------------------------------------</a:t>
            </a:r>
          </a:p>
          <a:p>
            <a:pPr marL="0" indent="0">
              <a:spcBef>
                <a:spcPts val="0"/>
              </a:spcBef>
              <a:buNone/>
            </a:pPr>
            <a:r>
              <a:rPr lang="en-US" sz="800" dirty="0"/>
              <a:t>Observations           		6,384                          6,384                          6,384                        6,384                         6,384                         6,384                         6,384                           6,384          </a:t>
            </a:r>
          </a:p>
          <a:p>
            <a:pPr marL="0" indent="0">
              <a:spcBef>
                <a:spcPts val="0"/>
              </a:spcBef>
              <a:buNone/>
            </a:pPr>
            <a:r>
              <a:rPr lang="en-US" sz="800" dirty="0"/>
              <a:t>R2                     			0.003                          0.003                          0.001                        0.002                         0.003                         0.003                         0.011                           0.012          </a:t>
            </a:r>
          </a:p>
          <a:p>
            <a:pPr marL="0" indent="0">
              <a:spcBef>
                <a:spcPts val="0"/>
              </a:spcBef>
              <a:buNone/>
            </a:pPr>
            <a:r>
              <a:rPr lang="en-US" sz="800" dirty="0"/>
              <a:t>Adjusted R2                		0.002                          0.003                          0.001                        0.001                         0.003                         0.003                         0.011                           0.012          </a:t>
            </a:r>
          </a:p>
          <a:p>
            <a:pPr marL="0" indent="0">
              <a:spcBef>
                <a:spcPts val="0"/>
              </a:spcBef>
              <a:buNone/>
            </a:pPr>
            <a:r>
              <a:rPr lang="en-US" sz="800" dirty="0"/>
              <a:t>Residual Std. Error 			0.394 (df = 6382)        0.394 (df = 6380)         0.316 (df = 6382)      0.316 (df = 6380)       0.361 (df = 6382)        0.361 (df = 6380)       0.367 (df = 6382)         0.367 (df = 6380)    </a:t>
            </a:r>
          </a:p>
          <a:p>
            <a:pPr marL="0" indent="0">
              <a:spcBef>
                <a:spcPts val="0"/>
              </a:spcBef>
              <a:buNone/>
            </a:pPr>
            <a:r>
              <a:rPr lang="en-US" sz="800" dirty="0"/>
              <a:t>F Statistic                                             16.9*** (df = 1; 6382)  7.26*** (df = 3; 6380)   5.5** (df = 1; 6382)   3.6** (df = 3; 6380)    17.3*** (df = 1; 6382)  7.0*** (df = 3; 6380)   74.0*** (df = 1; 6382)   25.9*** (df = 3; 6380)</a:t>
            </a:r>
          </a:p>
          <a:p>
            <a:pPr marL="0" indent="0">
              <a:spcBef>
                <a:spcPts val="0"/>
              </a:spcBef>
              <a:buNone/>
            </a:pPr>
            <a:r>
              <a:rPr lang="en-US" sz="800" dirty="0"/>
              <a:t>=========================================================================================================================================================================================</a:t>
            </a:r>
          </a:p>
          <a:p>
            <a:pPr marL="0" indent="0">
              <a:spcBef>
                <a:spcPts val="0"/>
              </a:spcBef>
              <a:buNone/>
            </a:pPr>
            <a:r>
              <a:rPr lang="en-US" sz="800" dirty="0"/>
              <a:t>Note:                                                                                                                                                                                   	                                          *p&lt;0.1; **p&lt;0.05; ***p&lt;0.01</a:t>
            </a:r>
          </a:p>
        </p:txBody>
      </p:sp>
    </p:spTree>
    <p:extLst>
      <p:ext uri="{BB962C8B-B14F-4D97-AF65-F5344CB8AC3E}">
        <p14:creationId xmlns:p14="http://schemas.microsoft.com/office/powerpoint/2010/main" val="1476955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DCF-62C7-4B56-9F71-40C109F3CC00}"/>
              </a:ext>
            </a:extLst>
          </p:cNvPr>
          <p:cNvSpPr>
            <a:spLocks noGrp="1"/>
          </p:cNvSpPr>
          <p:nvPr>
            <p:ph type="title"/>
          </p:nvPr>
        </p:nvSpPr>
        <p:spPr>
          <a:xfrm>
            <a:off x="439209" y="180975"/>
            <a:ext cx="8596668" cy="1320800"/>
          </a:xfrm>
        </p:spPr>
        <p:txBody>
          <a:bodyPr/>
          <a:lstStyle/>
          <a:p>
            <a:r>
              <a:rPr lang="en-US" dirty="0"/>
              <a:t>Fixed Interaction Effect Models</a:t>
            </a:r>
          </a:p>
        </p:txBody>
      </p:sp>
      <p:sp>
        <p:nvSpPr>
          <p:cNvPr id="3" name="Content Placeholder 2">
            <a:extLst>
              <a:ext uri="{FF2B5EF4-FFF2-40B4-BE49-F238E27FC236}">
                <a16:creationId xmlns:a16="http://schemas.microsoft.com/office/drawing/2014/main" id="{783DFDE4-4A32-485C-9091-4209E90B7517}"/>
              </a:ext>
            </a:extLst>
          </p:cNvPr>
          <p:cNvSpPr>
            <a:spLocks noGrp="1"/>
          </p:cNvSpPr>
          <p:nvPr>
            <p:ph idx="1"/>
          </p:nvPr>
        </p:nvSpPr>
        <p:spPr>
          <a:xfrm>
            <a:off x="866775" y="1757362"/>
            <a:ext cx="7410450" cy="4505325"/>
          </a:xfrm>
        </p:spPr>
        <p:txBody>
          <a:bodyPr>
            <a:noAutofit/>
          </a:bodyPr>
          <a:lstStyle/>
          <a:p>
            <a:pPr marL="0" indent="0">
              <a:spcBef>
                <a:spcPts val="0"/>
              </a:spcBef>
              <a:buNone/>
            </a:pPr>
            <a:r>
              <a:rPr lang="en-US" sz="1050" dirty="0"/>
              <a:t>		Age Group and Valence Predict Variance Differences in Activation</a:t>
            </a:r>
          </a:p>
          <a:p>
            <a:pPr marL="0" indent="0">
              <a:spcBef>
                <a:spcPts val="0"/>
              </a:spcBef>
              <a:buNone/>
            </a:pPr>
            <a:r>
              <a:rPr lang="en-US" sz="1050" dirty="0"/>
              <a:t>=====================================================================================</a:t>
            </a:r>
          </a:p>
          <a:p>
            <a:pPr marL="0" indent="0">
              <a:spcBef>
                <a:spcPts val="0"/>
              </a:spcBef>
              <a:buNone/>
            </a:pPr>
            <a:r>
              <a:rPr lang="en-US" sz="1050" dirty="0"/>
              <a:t>							Correlation (r value)         </a:t>
            </a:r>
          </a:p>
          <a:p>
            <a:pPr marL="0" indent="0">
              <a:spcBef>
                <a:spcPts val="0"/>
              </a:spcBef>
              <a:buNone/>
            </a:pPr>
            <a:r>
              <a:rPr lang="en-US" sz="1050" dirty="0"/>
              <a:t>                                   		ACC      	AMY      	NaCC      	vmPFC  </a:t>
            </a:r>
          </a:p>
          <a:p>
            <a:pPr marL="0" indent="0">
              <a:spcBef>
                <a:spcPts val="0"/>
              </a:spcBef>
              <a:buNone/>
            </a:pPr>
            <a:r>
              <a:rPr lang="en-US" sz="1050" dirty="0"/>
              <a:t>				---------------------------------------------------------------------------</a:t>
            </a:r>
          </a:p>
          <a:p>
            <a:pPr marL="0" indent="0">
              <a:spcBef>
                <a:spcPts val="0"/>
              </a:spcBef>
              <a:buNone/>
            </a:pPr>
            <a:r>
              <a:rPr lang="en-US" sz="1050" dirty="0"/>
              <a:t>Adult					-0.072*** 	-0.042** 	-0.063*** 	-0.119***</a:t>
            </a:r>
          </a:p>
          <a:p>
            <a:pPr marL="0" indent="0">
              <a:spcBef>
                <a:spcPts val="0"/>
              </a:spcBef>
              <a:buNone/>
            </a:pPr>
            <a:r>
              <a:rPr lang="en-US" sz="1050" dirty="0"/>
              <a:t>                                 			(0.020)  	(0.016)   	(0.019)   	(0.019) </a:t>
            </a:r>
          </a:p>
          <a:p>
            <a:pPr marL="0" indent="0">
              <a:spcBef>
                <a:spcPts val="0"/>
              </a:spcBef>
              <a:buNone/>
            </a:pPr>
            <a:r>
              <a:rPr lang="en-US" sz="1050" dirty="0"/>
              <a:t>                                                                      </a:t>
            </a:r>
          </a:p>
          <a:p>
            <a:pPr marL="0" indent="0">
              <a:spcBef>
                <a:spcPts val="0"/>
              </a:spcBef>
              <a:buNone/>
            </a:pPr>
            <a:r>
              <a:rPr lang="en-US" sz="1050" dirty="0"/>
              <a:t>Mixed Valence Comparisons		-0.013    	0.007    	-0.008    	-0.016  </a:t>
            </a:r>
          </a:p>
          <a:p>
            <a:pPr marL="0" indent="0">
              <a:spcBef>
                <a:spcPts val="0"/>
              </a:spcBef>
              <a:buNone/>
            </a:pPr>
            <a:r>
              <a:rPr lang="en-US" sz="1050" dirty="0"/>
              <a:t>                                 			(0.015)  	(0.012)   	(0.014)   	(0.014) </a:t>
            </a:r>
          </a:p>
          <a:p>
            <a:pPr marL="0" indent="0">
              <a:spcBef>
                <a:spcPts val="0"/>
              </a:spcBef>
              <a:buNone/>
            </a:pPr>
            <a:r>
              <a:rPr lang="en-US" sz="1050" dirty="0"/>
              <a:t>                                                                      </a:t>
            </a:r>
          </a:p>
          <a:p>
            <a:pPr marL="0" indent="0">
              <a:spcBef>
                <a:spcPts val="0"/>
              </a:spcBef>
              <a:buNone/>
            </a:pPr>
            <a:r>
              <a:rPr lang="en-US" sz="1050" dirty="0"/>
              <a:t>Positive Valence Comparisons 		-0.045**  	 -0.016  	-0.032**  	-0.041** </a:t>
            </a:r>
          </a:p>
          <a:p>
            <a:pPr marL="0" indent="0">
              <a:spcBef>
                <a:spcPts val="0"/>
              </a:spcBef>
              <a:buNone/>
            </a:pPr>
            <a:r>
              <a:rPr lang="en-US" sz="1050" dirty="0"/>
              <a:t>                                 			(0.018)  	(0.014)   	(0.016)   	(0.016) </a:t>
            </a:r>
          </a:p>
          <a:p>
            <a:pPr marL="0" indent="0">
              <a:spcBef>
                <a:spcPts val="0"/>
              </a:spcBef>
              <a:buNone/>
            </a:pPr>
            <a:r>
              <a:rPr lang="en-US" sz="1050" dirty="0"/>
              <a:t>                                                                      </a:t>
            </a:r>
          </a:p>
          <a:p>
            <a:pPr marL="0" indent="0">
              <a:spcBef>
                <a:spcPts val="0"/>
              </a:spcBef>
              <a:buNone/>
            </a:pPr>
            <a:r>
              <a:rPr lang="en-US" sz="1050" dirty="0"/>
              <a:t>Adult / Mixed Interaction		0.033    	0.027     	0.029    	0.045*  </a:t>
            </a:r>
          </a:p>
          <a:p>
            <a:pPr marL="0" indent="0">
              <a:spcBef>
                <a:spcPts val="0"/>
              </a:spcBef>
              <a:buNone/>
            </a:pPr>
            <a:r>
              <a:rPr lang="en-US" sz="1050" dirty="0"/>
              <a:t>                                 			(0.025)  	(0.020)   	(0.023)   	(0.023) </a:t>
            </a:r>
          </a:p>
          <a:p>
            <a:pPr marL="0" indent="0">
              <a:spcBef>
                <a:spcPts val="0"/>
              </a:spcBef>
              <a:buNone/>
            </a:pPr>
            <a:r>
              <a:rPr lang="en-US" sz="1050" dirty="0"/>
              <a:t>                                                                      </a:t>
            </a:r>
          </a:p>
          <a:p>
            <a:pPr marL="0" indent="0">
              <a:spcBef>
                <a:spcPts val="0"/>
              </a:spcBef>
              <a:buNone/>
            </a:pPr>
            <a:r>
              <a:rPr lang="en-US" sz="1050" dirty="0"/>
              <a:t>Adult / Positive Interaction		0.052*    	0.036     	0.037    	0.057** </a:t>
            </a:r>
          </a:p>
          <a:p>
            <a:pPr marL="0" indent="0">
              <a:spcBef>
                <a:spcPts val="0"/>
              </a:spcBef>
              <a:buNone/>
            </a:pPr>
            <a:r>
              <a:rPr lang="en-US" sz="1050" dirty="0"/>
              <a:t>                                 			(0.029)  	(0.023)   	(0.027)   	(0.027) </a:t>
            </a:r>
          </a:p>
          <a:p>
            <a:pPr marL="0" indent="0">
              <a:spcBef>
                <a:spcPts val="0"/>
              </a:spcBef>
              <a:buNone/>
            </a:pPr>
            <a:r>
              <a:rPr lang="en-US" sz="1050" dirty="0"/>
              <a:t>                                                                      </a:t>
            </a:r>
          </a:p>
          <a:p>
            <a:pPr marL="0" indent="0">
              <a:spcBef>
                <a:spcPts val="0"/>
              </a:spcBef>
              <a:buNone/>
            </a:pPr>
            <a:r>
              <a:rPr lang="en-US" sz="1050" dirty="0"/>
              <a:t>Intercept                       		0.280***  	0.229*** 	0.268***  	0.319*** </a:t>
            </a:r>
          </a:p>
          <a:p>
            <a:pPr marL="0" indent="0">
              <a:spcBef>
                <a:spcPts val="0"/>
              </a:spcBef>
              <a:buNone/>
            </a:pPr>
            <a:r>
              <a:rPr lang="en-US" sz="1050" dirty="0"/>
              <a:t>                                 			(0.012)  	(0.010)   	(0.011)   	(0.012) </a:t>
            </a:r>
          </a:p>
          <a:p>
            <a:pPr marL="0" indent="0">
              <a:spcBef>
                <a:spcPts val="0"/>
              </a:spcBef>
              <a:buNone/>
            </a:pPr>
            <a:r>
              <a:rPr lang="en-US" sz="1050" dirty="0"/>
              <a:t>                                                                      </a:t>
            </a:r>
          </a:p>
          <a:p>
            <a:pPr marL="0" indent="0">
              <a:spcBef>
                <a:spcPts val="0"/>
              </a:spcBef>
              <a:buNone/>
            </a:pPr>
            <a:r>
              <a:rPr lang="en-US" sz="1050" dirty="0"/>
              <a:t>				---------------------------------------------------------------------------</a:t>
            </a:r>
          </a:p>
          <a:p>
            <a:pPr marL="0" indent="0">
              <a:spcBef>
                <a:spcPts val="0"/>
              </a:spcBef>
              <a:buNone/>
            </a:pPr>
            <a:r>
              <a:rPr lang="en-US" sz="1050" dirty="0"/>
              <a:t>Observations                      		6,384    	6,384     	6,384     	6,384  </a:t>
            </a:r>
          </a:p>
          <a:p>
            <a:pPr marL="0" indent="0">
              <a:spcBef>
                <a:spcPts val="0"/>
              </a:spcBef>
              <a:buNone/>
            </a:pPr>
            <a:r>
              <a:rPr lang="en-US" sz="1050" dirty="0"/>
              <a:t>R2                                		0.004    	0.002     	0.004     	0.013  </a:t>
            </a:r>
          </a:p>
          <a:p>
            <a:pPr marL="0" indent="0">
              <a:spcBef>
                <a:spcPts val="0"/>
              </a:spcBef>
              <a:buNone/>
            </a:pPr>
            <a:r>
              <a:rPr lang="en-US" sz="1050" dirty="0"/>
              <a:t>Adjusted R2                      		0.003    	0.001     	0.003     	0.012  </a:t>
            </a:r>
          </a:p>
          <a:p>
            <a:pPr marL="0" indent="0">
              <a:spcBef>
                <a:spcPts val="0"/>
              </a:spcBef>
              <a:buNone/>
            </a:pPr>
            <a:r>
              <a:rPr lang="en-US" sz="1050" dirty="0"/>
              <a:t>Residual Std. Error (df = 6378) 	0.394    	0.316     	0.361     	0.367  </a:t>
            </a:r>
          </a:p>
          <a:p>
            <a:pPr marL="0" indent="0">
              <a:spcBef>
                <a:spcPts val="0"/>
              </a:spcBef>
              <a:buNone/>
            </a:pPr>
            <a:r>
              <a:rPr lang="en-US" sz="1050" dirty="0"/>
              <a:t>F Statistic (df = 5; 6378)      		5.040***  	2.680**  	4.660***  	16.600***</a:t>
            </a:r>
          </a:p>
          <a:p>
            <a:pPr marL="0" indent="0">
              <a:spcBef>
                <a:spcPts val="0"/>
              </a:spcBef>
              <a:buNone/>
            </a:pPr>
            <a:r>
              <a:rPr lang="en-US" sz="1050" dirty="0"/>
              <a:t>=====================================================================================</a:t>
            </a:r>
          </a:p>
          <a:p>
            <a:pPr marL="0" indent="0">
              <a:spcBef>
                <a:spcPts val="0"/>
              </a:spcBef>
              <a:buNone/>
            </a:pPr>
            <a:r>
              <a:rPr lang="en-US" sz="1050" dirty="0"/>
              <a:t>Note:                                      					*p&lt;0.1; **p&lt;0.05; ***p&lt;0.01</a:t>
            </a:r>
          </a:p>
        </p:txBody>
      </p:sp>
      <p:sp>
        <p:nvSpPr>
          <p:cNvPr id="4" name="Content Placeholder 2">
            <a:extLst>
              <a:ext uri="{FF2B5EF4-FFF2-40B4-BE49-F238E27FC236}">
                <a16:creationId xmlns:a16="http://schemas.microsoft.com/office/drawing/2014/main" id="{EE1A6FE2-2C2E-4EBB-9BC3-72C0EED27D00}"/>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interactions are added to the model. ROI specific valence main effects and interactions emerge. </a:t>
            </a:r>
          </a:p>
        </p:txBody>
      </p:sp>
      <p:sp>
        <p:nvSpPr>
          <p:cNvPr id="5" name="Rectangle 4">
            <a:extLst>
              <a:ext uri="{FF2B5EF4-FFF2-40B4-BE49-F238E27FC236}">
                <a16:creationId xmlns:a16="http://schemas.microsoft.com/office/drawing/2014/main" id="{D3802919-559E-449B-A658-0468E1A00F87}"/>
              </a:ext>
            </a:extLst>
          </p:cNvPr>
          <p:cNvSpPr/>
          <p:nvPr/>
        </p:nvSpPr>
        <p:spPr>
          <a:xfrm>
            <a:off x="3171825" y="35242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Rectangle 6">
            <a:extLst>
              <a:ext uri="{FF2B5EF4-FFF2-40B4-BE49-F238E27FC236}">
                <a16:creationId xmlns:a16="http://schemas.microsoft.com/office/drawing/2014/main" id="{62D3F3E5-E259-42E0-9B28-F7A11DE33997}"/>
              </a:ext>
            </a:extLst>
          </p:cNvPr>
          <p:cNvSpPr/>
          <p:nvPr/>
        </p:nvSpPr>
        <p:spPr>
          <a:xfrm>
            <a:off x="5038725" y="35242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7">
            <a:extLst>
              <a:ext uri="{FF2B5EF4-FFF2-40B4-BE49-F238E27FC236}">
                <a16:creationId xmlns:a16="http://schemas.microsoft.com/office/drawing/2014/main" id="{9FDE05EF-5150-43C6-A69C-39303EA09B71}"/>
              </a:ext>
            </a:extLst>
          </p:cNvPr>
          <p:cNvSpPr/>
          <p:nvPr/>
        </p:nvSpPr>
        <p:spPr>
          <a:xfrm>
            <a:off x="5915027" y="35242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9" name="Rectangle 8">
            <a:extLst>
              <a:ext uri="{FF2B5EF4-FFF2-40B4-BE49-F238E27FC236}">
                <a16:creationId xmlns:a16="http://schemas.microsoft.com/office/drawing/2014/main" id="{99C83D9A-06B1-42CE-8F01-5C1550C1EDD1}"/>
              </a:ext>
            </a:extLst>
          </p:cNvPr>
          <p:cNvSpPr/>
          <p:nvPr/>
        </p:nvSpPr>
        <p:spPr>
          <a:xfrm>
            <a:off x="5915027" y="44386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627787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DCF-62C7-4B56-9F71-40C109F3CC00}"/>
              </a:ext>
            </a:extLst>
          </p:cNvPr>
          <p:cNvSpPr>
            <a:spLocks noGrp="1"/>
          </p:cNvSpPr>
          <p:nvPr>
            <p:ph type="title"/>
          </p:nvPr>
        </p:nvSpPr>
        <p:spPr>
          <a:xfrm>
            <a:off x="439209" y="180975"/>
            <a:ext cx="8596668" cy="1320800"/>
          </a:xfrm>
        </p:spPr>
        <p:txBody>
          <a:bodyPr/>
          <a:lstStyle/>
          <a:p>
            <a:r>
              <a:rPr lang="en-US" dirty="0"/>
              <a:t>Fixed Interaction Effect Models</a:t>
            </a:r>
          </a:p>
        </p:txBody>
      </p:sp>
      <p:sp>
        <p:nvSpPr>
          <p:cNvPr id="3" name="Content Placeholder 2">
            <a:extLst>
              <a:ext uri="{FF2B5EF4-FFF2-40B4-BE49-F238E27FC236}">
                <a16:creationId xmlns:a16="http://schemas.microsoft.com/office/drawing/2014/main" id="{783DFDE4-4A32-485C-9091-4209E90B7517}"/>
              </a:ext>
            </a:extLst>
          </p:cNvPr>
          <p:cNvSpPr>
            <a:spLocks noGrp="1"/>
          </p:cNvSpPr>
          <p:nvPr>
            <p:ph idx="1"/>
          </p:nvPr>
        </p:nvSpPr>
        <p:spPr>
          <a:xfrm>
            <a:off x="866775" y="1757362"/>
            <a:ext cx="7410450" cy="4505325"/>
          </a:xfrm>
        </p:spPr>
        <p:txBody>
          <a:bodyPr>
            <a:noAutofit/>
          </a:bodyPr>
          <a:lstStyle/>
          <a:p>
            <a:pPr marL="0" indent="0">
              <a:spcBef>
                <a:spcPts val="0"/>
              </a:spcBef>
              <a:buNone/>
            </a:pPr>
            <a:r>
              <a:rPr lang="en-US" sz="1050" dirty="0"/>
              <a:t>		Age Group and Valence Predict Variance Differences in Activation</a:t>
            </a:r>
          </a:p>
          <a:p>
            <a:pPr marL="0" indent="0">
              <a:spcBef>
                <a:spcPts val="0"/>
              </a:spcBef>
              <a:buNone/>
            </a:pPr>
            <a:r>
              <a:rPr lang="en-US" sz="1050" dirty="0"/>
              <a:t>=====================================================================================</a:t>
            </a:r>
          </a:p>
          <a:p>
            <a:pPr marL="0" indent="0">
              <a:spcBef>
                <a:spcPts val="0"/>
              </a:spcBef>
              <a:buNone/>
            </a:pPr>
            <a:r>
              <a:rPr lang="en-US" sz="1050" dirty="0"/>
              <a:t>							Correlation (r value)         </a:t>
            </a:r>
          </a:p>
          <a:p>
            <a:pPr marL="0" indent="0">
              <a:spcBef>
                <a:spcPts val="0"/>
              </a:spcBef>
              <a:buNone/>
            </a:pPr>
            <a:r>
              <a:rPr lang="en-US" sz="1050" dirty="0"/>
              <a:t>                                   		ACC      	AMY      	NaCC      	vmPFC  </a:t>
            </a:r>
          </a:p>
          <a:p>
            <a:pPr marL="0" indent="0">
              <a:spcBef>
                <a:spcPts val="0"/>
              </a:spcBef>
              <a:buNone/>
            </a:pPr>
            <a:r>
              <a:rPr lang="en-US" sz="1050" dirty="0"/>
              <a:t>				---------------------------------------------------------------------------</a:t>
            </a:r>
          </a:p>
          <a:p>
            <a:pPr marL="0" indent="0">
              <a:spcBef>
                <a:spcPts val="0"/>
              </a:spcBef>
              <a:buNone/>
            </a:pPr>
            <a:r>
              <a:rPr lang="en-US" sz="1050" dirty="0"/>
              <a:t>Adult					-0.072*** 	-0.042** 	-0.063*** 	-0.119***</a:t>
            </a:r>
          </a:p>
          <a:p>
            <a:pPr marL="0" indent="0">
              <a:spcBef>
                <a:spcPts val="0"/>
              </a:spcBef>
              <a:buNone/>
            </a:pPr>
            <a:r>
              <a:rPr lang="en-US" sz="1050" dirty="0"/>
              <a:t>                                 			(0.020)  	(0.016)   	(0.019)   	(0.019) </a:t>
            </a:r>
          </a:p>
          <a:p>
            <a:pPr marL="0" indent="0">
              <a:spcBef>
                <a:spcPts val="0"/>
              </a:spcBef>
              <a:buNone/>
            </a:pPr>
            <a:r>
              <a:rPr lang="en-US" sz="1050" dirty="0"/>
              <a:t>                                                                      </a:t>
            </a:r>
          </a:p>
          <a:p>
            <a:pPr marL="0" indent="0">
              <a:spcBef>
                <a:spcPts val="0"/>
              </a:spcBef>
              <a:buNone/>
            </a:pPr>
            <a:r>
              <a:rPr lang="en-US" sz="1050" dirty="0"/>
              <a:t>Mixed Valence Comparisons		-0.013    	0.007    	-0.008    	-0.016  </a:t>
            </a:r>
          </a:p>
          <a:p>
            <a:pPr marL="0" indent="0">
              <a:spcBef>
                <a:spcPts val="0"/>
              </a:spcBef>
              <a:buNone/>
            </a:pPr>
            <a:r>
              <a:rPr lang="en-US" sz="1050" dirty="0"/>
              <a:t>                                 			(0.015)  	(0.012)   	(0.014)   	(0.014) </a:t>
            </a:r>
          </a:p>
          <a:p>
            <a:pPr marL="0" indent="0">
              <a:spcBef>
                <a:spcPts val="0"/>
              </a:spcBef>
              <a:buNone/>
            </a:pPr>
            <a:r>
              <a:rPr lang="en-US" sz="1050" dirty="0"/>
              <a:t>                                                                      </a:t>
            </a:r>
          </a:p>
          <a:p>
            <a:pPr marL="0" indent="0">
              <a:spcBef>
                <a:spcPts val="0"/>
              </a:spcBef>
              <a:buNone/>
            </a:pPr>
            <a:r>
              <a:rPr lang="en-US" sz="1050" dirty="0"/>
              <a:t>Positive Valence Comparisons 		-0.045**  	 -0.016  	-0.032**  	-0.041** </a:t>
            </a:r>
          </a:p>
          <a:p>
            <a:pPr marL="0" indent="0">
              <a:spcBef>
                <a:spcPts val="0"/>
              </a:spcBef>
              <a:buNone/>
            </a:pPr>
            <a:r>
              <a:rPr lang="en-US" sz="1050" dirty="0"/>
              <a:t>                                 			(0.018) 	(0.014)   	(0.016)   	(0.016) </a:t>
            </a:r>
          </a:p>
          <a:p>
            <a:pPr marL="0" indent="0">
              <a:spcBef>
                <a:spcPts val="0"/>
              </a:spcBef>
              <a:buNone/>
            </a:pPr>
            <a:r>
              <a:rPr lang="en-US" sz="1050" dirty="0"/>
              <a:t>                                                                      </a:t>
            </a:r>
          </a:p>
          <a:p>
            <a:pPr marL="0" indent="0">
              <a:spcBef>
                <a:spcPts val="0"/>
              </a:spcBef>
              <a:buNone/>
            </a:pPr>
            <a:r>
              <a:rPr lang="en-US" sz="1050" dirty="0"/>
              <a:t>Adult / Mixed Interaction		0.033    	0.027     	0.029    	0.045*  </a:t>
            </a:r>
          </a:p>
          <a:p>
            <a:pPr marL="0" indent="0">
              <a:spcBef>
                <a:spcPts val="0"/>
              </a:spcBef>
              <a:buNone/>
            </a:pPr>
            <a:r>
              <a:rPr lang="en-US" sz="1050" dirty="0"/>
              <a:t>                                 			(0.025)  	(0.020)   	(0.023)   	(0.023) </a:t>
            </a:r>
          </a:p>
          <a:p>
            <a:pPr marL="0" indent="0">
              <a:spcBef>
                <a:spcPts val="0"/>
              </a:spcBef>
              <a:buNone/>
            </a:pPr>
            <a:r>
              <a:rPr lang="en-US" sz="1050" dirty="0"/>
              <a:t>                                                                      </a:t>
            </a:r>
          </a:p>
          <a:p>
            <a:pPr marL="0" indent="0">
              <a:spcBef>
                <a:spcPts val="0"/>
              </a:spcBef>
              <a:buNone/>
            </a:pPr>
            <a:r>
              <a:rPr lang="en-US" sz="1050" dirty="0"/>
              <a:t>Adult / Positive Interaction		0.052*    	0.036     	0.037    	0.057** </a:t>
            </a:r>
          </a:p>
          <a:p>
            <a:pPr marL="0" indent="0">
              <a:spcBef>
                <a:spcPts val="0"/>
              </a:spcBef>
              <a:buNone/>
            </a:pPr>
            <a:r>
              <a:rPr lang="en-US" sz="1050" dirty="0"/>
              <a:t>                                 			(0.029)  	(0.023)   	(0.027)   	(0.027) </a:t>
            </a:r>
          </a:p>
          <a:p>
            <a:pPr marL="0" indent="0">
              <a:spcBef>
                <a:spcPts val="0"/>
              </a:spcBef>
              <a:buNone/>
            </a:pPr>
            <a:r>
              <a:rPr lang="en-US" sz="1050" dirty="0"/>
              <a:t>                                                                      </a:t>
            </a:r>
          </a:p>
          <a:p>
            <a:pPr marL="0" indent="0">
              <a:spcBef>
                <a:spcPts val="0"/>
              </a:spcBef>
              <a:buNone/>
            </a:pPr>
            <a:r>
              <a:rPr lang="en-US" sz="1050" dirty="0"/>
              <a:t>Intercept                       		0.280***  	0.229*** 	0.268***  	0.319*** </a:t>
            </a:r>
          </a:p>
          <a:p>
            <a:pPr marL="0" indent="0">
              <a:spcBef>
                <a:spcPts val="0"/>
              </a:spcBef>
              <a:buNone/>
            </a:pPr>
            <a:r>
              <a:rPr lang="en-US" sz="1050" dirty="0"/>
              <a:t>                                 			(0.012)  	(0.010)   	(0.011)   	(0.012) </a:t>
            </a:r>
          </a:p>
          <a:p>
            <a:pPr marL="0" indent="0">
              <a:spcBef>
                <a:spcPts val="0"/>
              </a:spcBef>
              <a:buNone/>
            </a:pPr>
            <a:r>
              <a:rPr lang="en-US" sz="1050" dirty="0"/>
              <a:t>                                                                      </a:t>
            </a:r>
          </a:p>
          <a:p>
            <a:pPr marL="0" indent="0">
              <a:spcBef>
                <a:spcPts val="0"/>
              </a:spcBef>
              <a:buNone/>
            </a:pPr>
            <a:r>
              <a:rPr lang="en-US" sz="1050" dirty="0"/>
              <a:t>				---------------------------------------------------------------------------</a:t>
            </a:r>
          </a:p>
          <a:p>
            <a:pPr marL="0" indent="0">
              <a:spcBef>
                <a:spcPts val="0"/>
              </a:spcBef>
              <a:buNone/>
            </a:pPr>
            <a:r>
              <a:rPr lang="en-US" sz="1050" dirty="0"/>
              <a:t>Observations                      		6,384    	6,384     	6,384     	6,384  </a:t>
            </a:r>
          </a:p>
          <a:p>
            <a:pPr marL="0" indent="0">
              <a:spcBef>
                <a:spcPts val="0"/>
              </a:spcBef>
              <a:buNone/>
            </a:pPr>
            <a:r>
              <a:rPr lang="en-US" sz="1050" dirty="0"/>
              <a:t>R2                                		0.004    	0.002     	0.004     	0.013  </a:t>
            </a:r>
          </a:p>
          <a:p>
            <a:pPr marL="0" indent="0">
              <a:spcBef>
                <a:spcPts val="0"/>
              </a:spcBef>
              <a:buNone/>
            </a:pPr>
            <a:r>
              <a:rPr lang="en-US" sz="1050" dirty="0"/>
              <a:t>Adjusted R2                      		0.003    	0.001     	0.003     	0.012  </a:t>
            </a:r>
          </a:p>
          <a:p>
            <a:pPr marL="0" indent="0">
              <a:spcBef>
                <a:spcPts val="0"/>
              </a:spcBef>
              <a:buNone/>
            </a:pPr>
            <a:r>
              <a:rPr lang="en-US" sz="1050" dirty="0"/>
              <a:t>Residual Std. Error (df = 6378) 	0.394    	0.316     	0.361     	0.367  </a:t>
            </a:r>
          </a:p>
          <a:p>
            <a:pPr marL="0" indent="0">
              <a:spcBef>
                <a:spcPts val="0"/>
              </a:spcBef>
              <a:buNone/>
            </a:pPr>
            <a:r>
              <a:rPr lang="en-US" sz="1050" dirty="0"/>
              <a:t>F Statistic (df = 5; 6378)      		5.040***  	2.680**  	4.660***  	16.600***</a:t>
            </a:r>
          </a:p>
          <a:p>
            <a:pPr marL="0" indent="0">
              <a:spcBef>
                <a:spcPts val="0"/>
              </a:spcBef>
              <a:buNone/>
            </a:pPr>
            <a:r>
              <a:rPr lang="en-US" sz="1050" dirty="0"/>
              <a:t>=====================================================================================</a:t>
            </a:r>
          </a:p>
          <a:p>
            <a:pPr marL="0" indent="0">
              <a:spcBef>
                <a:spcPts val="0"/>
              </a:spcBef>
              <a:buNone/>
            </a:pPr>
            <a:r>
              <a:rPr lang="en-US" sz="1050" dirty="0"/>
              <a:t>Note:                                      					*p&lt;0.1; **p&lt;0.05; ***p&lt;0.01</a:t>
            </a:r>
          </a:p>
        </p:txBody>
      </p:sp>
      <p:sp>
        <p:nvSpPr>
          <p:cNvPr id="4" name="Content Placeholder 2">
            <a:extLst>
              <a:ext uri="{FF2B5EF4-FFF2-40B4-BE49-F238E27FC236}">
                <a16:creationId xmlns:a16="http://schemas.microsoft.com/office/drawing/2014/main" id="{EE1A6FE2-2C2E-4EBB-9BC3-72C0EED27D00}"/>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interactions are added to the model. ROI specific valence main effects and interactions emerge. </a:t>
            </a:r>
          </a:p>
        </p:txBody>
      </p:sp>
      <p:sp>
        <p:nvSpPr>
          <p:cNvPr id="9" name="Rectangle 8">
            <a:extLst>
              <a:ext uri="{FF2B5EF4-FFF2-40B4-BE49-F238E27FC236}">
                <a16:creationId xmlns:a16="http://schemas.microsoft.com/office/drawing/2014/main" id="{99C83D9A-06B1-42CE-8F01-5C1550C1EDD1}"/>
              </a:ext>
            </a:extLst>
          </p:cNvPr>
          <p:cNvSpPr/>
          <p:nvPr/>
        </p:nvSpPr>
        <p:spPr>
          <a:xfrm>
            <a:off x="5915027" y="44386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Rectangle 5">
            <a:extLst>
              <a:ext uri="{FF2B5EF4-FFF2-40B4-BE49-F238E27FC236}">
                <a16:creationId xmlns:a16="http://schemas.microsoft.com/office/drawing/2014/main" id="{10172896-C130-4819-B5DD-3BB9AA375006}"/>
              </a:ext>
            </a:extLst>
          </p:cNvPr>
          <p:cNvSpPr/>
          <p:nvPr/>
        </p:nvSpPr>
        <p:spPr>
          <a:xfrm>
            <a:off x="3171825" y="5799137"/>
            <a:ext cx="3200400" cy="17145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15838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EF15-6594-421E-ABB8-FE6DA55AFA5B}"/>
              </a:ext>
            </a:extLst>
          </p:cNvPr>
          <p:cNvSpPr>
            <a:spLocks noGrp="1"/>
          </p:cNvSpPr>
          <p:nvPr>
            <p:ph type="title"/>
          </p:nvPr>
        </p:nvSpPr>
        <p:spPr/>
        <p:txBody>
          <a:bodyPr/>
          <a:lstStyle/>
          <a:p>
            <a:r>
              <a:rPr lang="en-US" dirty="0"/>
              <a:t>Brain Data	</a:t>
            </a:r>
          </a:p>
        </p:txBody>
      </p:sp>
      <p:sp>
        <p:nvSpPr>
          <p:cNvPr id="3" name="Content Placeholder 2">
            <a:extLst>
              <a:ext uri="{FF2B5EF4-FFF2-40B4-BE49-F238E27FC236}">
                <a16:creationId xmlns:a16="http://schemas.microsoft.com/office/drawing/2014/main" id="{2C253720-0B89-47AC-8A92-F90D83B4671C}"/>
              </a:ext>
            </a:extLst>
          </p:cNvPr>
          <p:cNvSpPr>
            <a:spLocks noGrp="1"/>
          </p:cNvSpPr>
          <p:nvPr>
            <p:ph idx="1"/>
          </p:nvPr>
        </p:nvSpPr>
        <p:spPr>
          <a:xfrm>
            <a:off x="434738" y="1395479"/>
            <a:ext cx="8596668" cy="3880773"/>
          </a:xfrm>
        </p:spPr>
        <p:txBody>
          <a:bodyPr>
            <a:normAutofit fontScale="92500" lnSpcReduction="10000"/>
          </a:bodyPr>
          <a:lstStyle/>
          <a:p>
            <a:r>
              <a:rPr lang="en-US" sz="2400" dirty="0"/>
              <a:t>Each participant watched each video clip and their activation was recorded at 3 ROIs</a:t>
            </a:r>
            <a:endParaRPr lang="en-US" dirty="0"/>
          </a:p>
          <a:p>
            <a:pPr lvl="1"/>
            <a:r>
              <a:rPr lang="en-US" dirty="0"/>
              <a:t>AMY</a:t>
            </a:r>
          </a:p>
          <a:p>
            <a:pPr lvl="1"/>
            <a:r>
              <a:rPr lang="en-US" dirty="0"/>
              <a:t>NaCC</a:t>
            </a:r>
          </a:p>
          <a:p>
            <a:pPr lvl="1"/>
            <a:r>
              <a:rPr lang="en-US" dirty="0"/>
              <a:t>vmPFC</a:t>
            </a:r>
          </a:p>
          <a:p>
            <a:pPr lvl="1"/>
            <a:endParaRPr lang="en-US" sz="1000" dirty="0"/>
          </a:p>
          <a:p>
            <a:r>
              <a:rPr lang="en-US" sz="2400" dirty="0"/>
              <a:t>Brain activity was collapsed into copes, representing average activity within up to 339 voxels for each valenced video clip  </a:t>
            </a:r>
          </a:p>
          <a:p>
            <a:pPr lvl="1"/>
            <a:r>
              <a:rPr lang="en-US" dirty="0"/>
              <a:t>Removed Voxels that did not register activity</a:t>
            </a:r>
          </a:p>
          <a:p>
            <a:pPr lvl="2"/>
            <a:r>
              <a:rPr lang="en-US" sz="1600" dirty="0"/>
              <a:t>i.e., produced 0’s for all copes</a:t>
            </a:r>
          </a:p>
          <a:p>
            <a:pPr lvl="1"/>
            <a:r>
              <a:rPr lang="en-US" dirty="0"/>
              <a:t>An average of ~220 voxels w/ usable data per cope.</a:t>
            </a:r>
          </a:p>
        </p:txBody>
      </p:sp>
    </p:spTree>
    <p:extLst>
      <p:ext uri="{BB962C8B-B14F-4D97-AF65-F5344CB8AC3E}">
        <p14:creationId xmlns:p14="http://schemas.microsoft.com/office/powerpoint/2010/main" val="137475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DE6C8-448F-4DD2-9455-FC92C9C4A292}"/>
              </a:ext>
            </a:extLst>
          </p:cNvPr>
          <p:cNvPicPr>
            <a:picLocks noChangeAspect="1"/>
          </p:cNvPicPr>
          <p:nvPr/>
        </p:nvPicPr>
        <p:blipFill>
          <a:blip r:embed="rId3"/>
          <a:stretch>
            <a:fillRect/>
          </a:stretch>
        </p:blipFill>
        <p:spPr>
          <a:xfrm>
            <a:off x="694777" y="580338"/>
            <a:ext cx="8249198" cy="5587097"/>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047082" cy="646331"/>
          </a:xfrm>
          <a:prstGeom prst="rect">
            <a:avLst/>
          </a:prstGeom>
          <a:noFill/>
        </p:spPr>
        <p:txBody>
          <a:bodyPr wrap="none" rtlCol="0">
            <a:spAutoFit/>
          </a:bodyPr>
          <a:lstStyle/>
          <a:p>
            <a:r>
              <a:rPr lang="en-US" sz="3600" dirty="0"/>
              <a:t>AMY</a:t>
            </a:r>
            <a:endParaRPr lang="en-US" dirty="0"/>
          </a:p>
        </p:txBody>
      </p:sp>
    </p:spTree>
    <p:extLst>
      <p:ext uri="{BB962C8B-B14F-4D97-AF65-F5344CB8AC3E}">
        <p14:creationId xmlns:p14="http://schemas.microsoft.com/office/powerpoint/2010/main" val="43057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452C0C-6E6B-4A6E-B163-E2AE1D123B11}"/>
              </a:ext>
            </a:extLst>
          </p:cNvPr>
          <p:cNvPicPr>
            <a:picLocks noChangeAspect="1"/>
          </p:cNvPicPr>
          <p:nvPr/>
        </p:nvPicPr>
        <p:blipFill>
          <a:blip r:embed="rId3"/>
          <a:stretch>
            <a:fillRect/>
          </a:stretch>
        </p:blipFill>
        <p:spPr>
          <a:xfrm>
            <a:off x="694777" y="580338"/>
            <a:ext cx="8249198" cy="5587097"/>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008609" cy="646331"/>
          </a:xfrm>
          <a:prstGeom prst="rect">
            <a:avLst/>
          </a:prstGeom>
          <a:noFill/>
        </p:spPr>
        <p:txBody>
          <a:bodyPr wrap="none" rtlCol="0">
            <a:spAutoFit/>
          </a:bodyPr>
          <a:lstStyle/>
          <a:p>
            <a:r>
              <a:rPr lang="en-US" sz="3600" dirty="0"/>
              <a:t>ACC</a:t>
            </a:r>
            <a:endParaRPr lang="en-US" dirty="0"/>
          </a:p>
        </p:txBody>
      </p:sp>
    </p:spTree>
    <p:extLst>
      <p:ext uri="{BB962C8B-B14F-4D97-AF65-F5344CB8AC3E}">
        <p14:creationId xmlns:p14="http://schemas.microsoft.com/office/powerpoint/2010/main" val="3012041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3F898-68C1-4D39-8C90-5CF10C2F628C}"/>
              </a:ext>
            </a:extLst>
          </p:cNvPr>
          <p:cNvPicPr>
            <a:picLocks noChangeAspect="1"/>
          </p:cNvPicPr>
          <p:nvPr/>
        </p:nvPicPr>
        <p:blipFill>
          <a:blip r:embed="rId2"/>
          <a:stretch>
            <a:fillRect/>
          </a:stretch>
        </p:blipFill>
        <p:spPr>
          <a:xfrm>
            <a:off x="694777" y="690561"/>
            <a:ext cx="8249197" cy="5476875"/>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273105" cy="646331"/>
          </a:xfrm>
          <a:prstGeom prst="rect">
            <a:avLst/>
          </a:prstGeom>
          <a:noFill/>
        </p:spPr>
        <p:txBody>
          <a:bodyPr wrap="none" rtlCol="0">
            <a:spAutoFit/>
          </a:bodyPr>
          <a:lstStyle/>
          <a:p>
            <a:r>
              <a:rPr lang="en-US" sz="3600" dirty="0"/>
              <a:t>NaCC</a:t>
            </a:r>
            <a:endParaRPr lang="en-US" dirty="0"/>
          </a:p>
        </p:txBody>
      </p:sp>
    </p:spTree>
    <p:extLst>
      <p:ext uri="{BB962C8B-B14F-4D97-AF65-F5344CB8AC3E}">
        <p14:creationId xmlns:p14="http://schemas.microsoft.com/office/powerpoint/2010/main" val="1396162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C94C41-F32D-4DE9-BBB4-FA12B1304F64}"/>
              </a:ext>
            </a:extLst>
          </p:cNvPr>
          <p:cNvPicPr>
            <a:picLocks noChangeAspect="1"/>
          </p:cNvPicPr>
          <p:nvPr/>
        </p:nvPicPr>
        <p:blipFill>
          <a:blip r:embed="rId3"/>
          <a:stretch>
            <a:fillRect/>
          </a:stretch>
        </p:blipFill>
        <p:spPr>
          <a:xfrm>
            <a:off x="694777" y="690564"/>
            <a:ext cx="8249198" cy="5476872"/>
          </a:xfrm>
          <a:prstGeom prst="rect">
            <a:avLst/>
          </a:prstGeom>
        </p:spPr>
      </p:pic>
      <p:sp>
        <p:nvSpPr>
          <p:cNvPr id="6" name="TextBox 5">
            <a:extLst>
              <a:ext uri="{FF2B5EF4-FFF2-40B4-BE49-F238E27FC236}">
                <a16:creationId xmlns:a16="http://schemas.microsoft.com/office/drawing/2014/main" id="{DCD4FE8B-0BCB-4C72-A1C1-3929B86F9470}"/>
              </a:ext>
            </a:extLst>
          </p:cNvPr>
          <p:cNvSpPr txBox="1"/>
          <p:nvPr/>
        </p:nvSpPr>
        <p:spPr>
          <a:xfrm>
            <a:off x="4182822" y="257175"/>
            <a:ext cx="1569660" cy="646331"/>
          </a:xfrm>
          <a:prstGeom prst="rect">
            <a:avLst/>
          </a:prstGeom>
          <a:noFill/>
        </p:spPr>
        <p:txBody>
          <a:bodyPr wrap="none" rtlCol="0">
            <a:spAutoFit/>
          </a:bodyPr>
          <a:lstStyle/>
          <a:p>
            <a:r>
              <a:rPr lang="en-US" sz="3600" dirty="0"/>
              <a:t>vmPFC</a:t>
            </a:r>
            <a:endParaRPr lang="en-US" dirty="0"/>
          </a:p>
        </p:txBody>
      </p:sp>
      <p:cxnSp>
        <p:nvCxnSpPr>
          <p:cNvPr id="19" name="Straight Connector 18">
            <a:extLst>
              <a:ext uri="{FF2B5EF4-FFF2-40B4-BE49-F238E27FC236}">
                <a16:creationId xmlns:a16="http://schemas.microsoft.com/office/drawing/2014/main" id="{166F4FFB-7B47-4C57-BD7D-55558FE34B34}"/>
              </a:ext>
            </a:extLst>
          </p:cNvPr>
          <p:cNvCxnSpPr/>
          <p:nvPr/>
        </p:nvCxnSpPr>
        <p:spPr>
          <a:xfrm flipH="1">
            <a:off x="1735282" y="3169227"/>
            <a:ext cx="50707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CC8D2357-3FDA-4EED-AD25-A1104A1D9CC2}"/>
              </a:ext>
            </a:extLst>
          </p:cNvPr>
          <p:cNvCxnSpPr/>
          <p:nvPr/>
        </p:nvCxnSpPr>
        <p:spPr>
          <a:xfrm flipH="1">
            <a:off x="1735282" y="3740727"/>
            <a:ext cx="5070764" cy="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E0E2B3D9-C89B-4C50-BE65-A8190FF8281F}"/>
              </a:ext>
            </a:extLst>
          </p:cNvPr>
          <p:cNvCxnSpPr/>
          <p:nvPr/>
        </p:nvCxnSpPr>
        <p:spPr>
          <a:xfrm>
            <a:off x="4182822" y="3190009"/>
            <a:ext cx="0" cy="55071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22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DCF-62C7-4B56-9F71-40C109F3CC00}"/>
              </a:ext>
            </a:extLst>
          </p:cNvPr>
          <p:cNvSpPr>
            <a:spLocks noGrp="1"/>
          </p:cNvSpPr>
          <p:nvPr>
            <p:ph type="title"/>
          </p:nvPr>
        </p:nvSpPr>
        <p:spPr>
          <a:xfrm>
            <a:off x="439209" y="180975"/>
            <a:ext cx="8596668" cy="1320800"/>
          </a:xfrm>
        </p:spPr>
        <p:txBody>
          <a:bodyPr/>
          <a:lstStyle/>
          <a:p>
            <a:r>
              <a:rPr lang="en-US" dirty="0"/>
              <a:t>Fixed Interaction Effect Models</a:t>
            </a:r>
          </a:p>
        </p:txBody>
      </p:sp>
      <p:sp>
        <p:nvSpPr>
          <p:cNvPr id="3" name="Content Placeholder 2">
            <a:extLst>
              <a:ext uri="{FF2B5EF4-FFF2-40B4-BE49-F238E27FC236}">
                <a16:creationId xmlns:a16="http://schemas.microsoft.com/office/drawing/2014/main" id="{783DFDE4-4A32-485C-9091-4209E90B7517}"/>
              </a:ext>
            </a:extLst>
          </p:cNvPr>
          <p:cNvSpPr>
            <a:spLocks noGrp="1"/>
          </p:cNvSpPr>
          <p:nvPr>
            <p:ph idx="1"/>
          </p:nvPr>
        </p:nvSpPr>
        <p:spPr>
          <a:xfrm>
            <a:off x="866775" y="1757362"/>
            <a:ext cx="7410450" cy="4505325"/>
          </a:xfrm>
        </p:spPr>
        <p:txBody>
          <a:bodyPr>
            <a:noAutofit/>
          </a:bodyPr>
          <a:lstStyle/>
          <a:p>
            <a:pPr marL="0" indent="0">
              <a:spcBef>
                <a:spcPts val="0"/>
              </a:spcBef>
              <a:buNone/>
            </a:pPr>
            <a:r>
              <a:rPr lang="en-US" sz="1050" dirty="0"/>
              <a:t>		Age Group and Valence Predict Variance Differences in Activation</a:t>
            </a:r>
          </a:p>
          <a:p>
            <a:pPr marL="0" indent="0">
              <a:spcBef>
                <a:spcPts val="0"/>
              </a:spcBef>
              <a:buNone/>
            </a:pPr>
            <a:r>
              <a:rPr lang="en-US" sz="1050" dirty="0"/>
              <a:t>=====================================================================================</a:t>
            </a:r>
          </a:p>
          <a:p>
            <a:pPr marL="0" indent="0">
              <a:spcBef>
                <a:spcPts val="0"/>
              </a:spcBef>
              <a:buNone/>
            </a:pPr>
            <a:r>
              <a:rPr lang="en-US" sz="1050" dirty="0"/>
              <a:t>							Correlation (r value)         </a:t>
            </a:r>
          </a:p>
          <a:p>
            <a:pPr marL="0" indent="0">
              <a:spcBef>
                <a:spcPts val="0"/>
              </a:spcBef>
              <a:buNone/>
            </a:pPr>
            <a:r>
              <a:rPr lang="en-US" sz="1050" dirty="0"/>
              <a:t>                                   		ACC      	AMY      	NaCC      	vmPFC  </a:t>
            </a:r>
          </a:p>
          <a:p>
            <a:pPr marL="0" indent="0">
              <a:spcBef>
                <a:spcPts val="0"/>
              </a:spcBef>
              <a:buNone/>
            </a:pPr>
            <a:r>
              <a:rPr lang="en-US" sz="1050" dirty="0"/>
              <a:t>				---------------------------------------------------------------------------</a:t>
            </a:r>
          </a:p>
          <a:p>
            <a:pPr marL="0" indent="0">
              <a:spcBef>
                <a:spcPts val="0"/>
              </a:spcBef>
              <a:buNone/>
            </a:pPr>
            <a:r>
              <a:rPr lang="en-US" sz="1050" dirty="0"/>
              <a:t>Adult					-0.072*** 	-0.042** 	-0.063*** 	-0.119***</a:t>
            </a:r>
          </a:p>
          <a:p>
            <a:pPr marL="0" indent="0">
              <a:spcBef>
                <a:spcPts val="0"/>
              </a:spcBef>
              <a:buNone/>
            </a:pPr>
            <a:r>
              <a:rPr lang="en-US" sz="1050" dirty="0"/>
              <a:t>                                 			(0.020)  	(0.016)   	(0.019)   	(0.019) </a:t>
            </a:r>
          </a:p>
          <a:p>
            <a:pPr marL="0" indent="0">
              <a:spcBef>
                <a:spcPts val="0"/>
              </a:spcBef>
              <a:buNone/>
            </a:pPr>
            <a:r>
              <a:rPr lang="en-US" sz="1050" dirty="0"/>
              <a:t>                                                                      </a:t>
            </a:r>
          </a:p>
          <a:p>
            <a:pPr marL="0" indent="0">
              <a:spcBef>
                <a:spcPts val="0"/>
              </a:spcBef>
              <a:buNone/>
            </a:pPr>
            <a:r>
              <a:rPr lang="en-US" sz="1050" dirty="0"/>
              <a:t>Mixed Valence Comparisons		-0.013    	0.007    	-0.008    	-0.016  </a:t>
            </a:r>
          </a:p>
          <a:p>
            <a:pPr marL="0" indent="0">
              <a:spcBef>
                <a:spcPts val="0"/>
              </a:spcBef>
              <a:buNone/>
            </a:pPr>
            <a:r>
              <a:rPr lang="en-US" sz="1050" dirty="0"/>
              <a:t>                                 			(0.015)  	(0.012)   	(0.014)   	(0.014) </a:t>
            </a:r>
          </a:p>
          <a:p>
            <a:pPr marL="0" indent="0">
              <a:spcBef>
                <a:spcPts val="0"/>
              </a:spcBef>
              <a:buNone/>
            </a:pPr>
            <a:r>
              <a:rPr lang="en-US" sz="1050" dirty="0"/>
              <a:t>                                                                      </a:t>
            </a:r>
          </a:p>
          <a:p>
            <a:pPr marL="0" indent="0">
              <a:spcBef>
                <a:spcPts val="0"/>
              </a:spcBef>
              <a:buNone/>
            </a:pPr>
            <a:r>
              <a:rPr lang="en-US" sz="1050" dirty="0"/>
              <a:t>Positive Valence Comparisons 		-0.045**  	 -0.016  	-0.032**  	-0.041** </a:t>
            </a:r>
          </a:p>
          <a:p>
            <a:pPr marL="0" indent="0">
              <a:spcBef>
                <a:spcPts val="0"/>
              </a:spcBef>
              <a:buNone/>
            </a:pPr>
            <a:r>
              <a:rPr lang="en-US" sz="1050" dirty="0"/>
              <a:t>                                 			(0.018)  	(0.014)   	(0.016)   	(0.016) </a:t>
            </a:r>
          </a:p>
          <a:p>
            <a:pPr marL="0" indent="0">
              <a:spcBef>
                <a:spcPts val="0"/>
              </a:spcBef>
              <a:buNone/>
            </a:pPr>
            <a:r>
              <a:rPr lang="en-US" sz="1050" dirty="0"/>
              <a:t>                                                                      </a:t>
            </a:r>
          </a:p>
          <a:p>
            <a:pPr marL="0" indent="0">
              <a:spcBef>
                <a:spcPts val="0"/>
              </a:spcBef>
              <a:buNone/>
            </a:pPr>
            <a:r>
              <a:rPr lang="en-US" sz="1050" dirty="0"/>
              <a:t>Adult / Mixed Interaction		0.033    	0.027     	0.029    	0.045*  </a:t>
            </a:r>
          </a:p>
          <a:p>
            <a:pPr marL="0" indent="0">
              <a:spcBef>
                <a:spcPts val="0"/>
              </a:spcBef>
              <a:buNone/>
            </a:pPr>
            <a:r>
              <a:rPr lang="en-US" sz="1050" dirty="0"/>
              <a:t>                                 			(0.025)  	(0.020)   	(0.023)   	(0.023) </a:t>
            </a:r>
          </a:p>
          <a:p>
            <a:pPr marL="0" indent="0">
              <a:spcBef>
                <a:spcPts val="0"/>
              </a:spcBef>
              <a:buNone/>
            </a:pPr>
            <a:r>
              <a:rPr lang="en-US" sz="1050" dirty="0"/>
              <a:t>                                                                      </a:t>
            </a:r>
          </a:p>
          <a:p>
            <a:pPr marL="0" indent="0">
              <a:spcBef>
                <a:spcPts val="0"/>
              </a:spcBef>
              <a:buNone/>
            </a:pPr>
            <a:r>
              <a:rPr lang="en-US" sz="1050" dirty="0"/>
              <a:t>Adult / Positive Interaction		0.052*    	0.036     	0.037    	0.057** </a:t>
            </a:r>
          </a:p>
          <a:p>
            <a:pPr marL="0" indent="0">
              <a:spcBef>
                <a:spcPts val="0"/>
              </a:spcBef>
              <a:buNone/>
            </a:pPr>
            <a:r>
              <a:rPr lang="en-US" sz="1050" dirty="0"/>
              <a:t>                                 			(0.029)  	(0.023)   	(0.027)   	(0.027) </a:t>
            </a:r>
          </a:p>
          <a:p>
            <a:pPr marL="0" indent="0">
              <a:spcBef>
                <a:spcPts val="0"/>
              </a:spcBef>
              <a:buNone/>
            </a:pPr>
            <a:r>
              <a:rPr lang="en-US" sz="1050" dirty="0"/>
              <a:t>                                                                      </a:t>
            </a:r>
          </a:p>
          <a:p>
            <a:pPr marL="0" indent="0">
              <a:spcBef>
                <a:spcPts val="0"/>
              </a:spcBef>
              <a:buNone/>
            </a:pPr>
            <a:r>
              <a:rPr lang="en-US" sz="1050" dirty="0"/>
              <a:t>Intercept                       		0.280***  	0.229*** 	0.268***  	0.319*** </a:t>
            </a:r>
          </a:p>
          <a:p>
            <a:pPr marL="0" indent="0">
              <a:spcBef>
                <a:spcPts val="0"/>
              </a:spcBef>
              <a:buNone/>
            </a:pPr>
            <a:r>
              <a:rPr lang="en-US" sz="1050" dirty="0"/>
              <a:t>                                 			(0.012)  	(0.010)   	(0.011)   	(0.012) </a:t>
            </a:r>
          </a:p>
          <a:p>
            <a:pPr marL="0" indent="0">
              <a:spcBef>
                <a:spcPts val="0"/>
              </a:spcBef>
              <a:buNone/>
            </a:pPr>
            <a:r>
              <a:rPr lang="en-US" sz="1050" dirty="0"/>
              <a:t>                                                                      </a:t>
            </a:r>
          </a:p>
          <a:p>
            <a:pPr marL="0" indent="0">
              <a:spcBef>
                <a:spcPts val="0"/>
              </a:spcBef>
              <a:buNone/>
            </a:pPr>
            <a:r>
              <a:rPr lang="en-US" sz="1050" dirty="0"/>
              <a:t>				---------------------------------------------------------------------------</a:t>
            </a:r>
          </a:p>
          <a:p>
            <a:pPr marL="0" indent="0">
              <a:spcBef>
                <a:spcPts val="0"/>
              </a:spcBef>
              <a:buNone/>
            </a:pPr>
            <a:r>
              <a:rPr lang="en-US" sz="1050" dirty="0"/>
              <a:t>Observations                      		6,384    	6,384     	6,384     	6,384  </a:t>
            </a:r>
          </a:p>
          <a:p>
            <a:pPr marL="0" indent="0">
              <a:spcBef>
                <a:spcPts val="0"/>
              </a:spcBef>
              <a:buNone/>
            </a:pPr>
            <a:r>
              <a:rPr lang="en-US" sz="1050" dirty="0"/>
              <a:t>R2                                		0.004    	0.002     	0.004     	0.013  </a:t>
            </a:r>
          </a:p>
          <a:p>
            <a:pPr marL="0" indent="0">
              <a:spcBef>
                <a:spcPts val="0"/>
              </a:spcBef>
              <a:buNone/>
            </a:pPr>
            <a:r>
              <a:rPr lang="en-US" sz="1050" dirty="0"/>
              <a:t>Adjusted R2                      		0.003    	0.001     	0.003     	0.012  </a:t>
            </a:r>
          </a:p>
          <a:p>
            <a:pPr marL="0" indent="0">
              <a:spcBef>
                <a:spcPts val="0"/>
              </a:spcBef>
              <a:buNone/>
            </a:pPr>
            <a:r>
              <a:rPr lang="en-US" sz="1050" dirty="0"/>
              <a:t>Residual Std. Error (df = 6378) 	0.394    	0.316     	0.361     	0.367  </a:t>
            </a:r>
          </a:p>
          <a:p>
            <a:pPr marL="0" indent="0">
              <a:spcBef>
                <a:spcPts val="0"/>
              </a:spcBef>
              <a:buNone/>
            </a:pPr>
            <a:r>
              <a:rPr lang="en-US" sz="1050" dirty="0"/>
              <a:t>F Statistic (df = 5; 6378)      		5.040***  	2.680**  	4.660***  	16.600***</a:t>
            </a:r>
          </a:p>
          <a:p>
            <a:pPr marL="0" indent="0">
              <a:spcBef>
                <a:spcPts val="0"/>
              </a:spcBef>
              <a:buNone/>
            </a:pPr>
            <a:r>
              <a:rPr lang="en-US" sz="1050" dirty="0"/>
              <a:t>=====================================================================================</a:t>
            </a:r>
          </a:p>
          <a:p>
            <a:pPr marL="0" indent="0">
              <a:spcBef>
                <a:spcPts val="0"/>
              </a:spcBef>
              <a:buNone/>
            </a:pPr>
            <a:r>
              <a:rPr lang="en-US" sz="1050" dirty="0"/>
              <a:t>Note:                                      					*p&lt;0.1; **p&lt;0.05; ***p&lt;0.01</a:t>
            </a:r>
          </a:p>
        </p:txBody>
      </p:sp>
      <p:sp>
        <p:nvSpPr>
          <p:cNvPr id="4" name="Content Placeholder 2">
            <a:extLst>
              <a:ext uri="{FF2B5EF4-FFF2-40B4-BE49-F238E27FC236}">
                <a16:creationId xmlns:a16="http://schemas.microsoft.com/office/drawing/2014/main" id="{EE1A6FE2-2C2E-4EBB-9BC3-72C0EED27D00}"/>
              </a:ext>
            </a:extLst>
          </p:cNvPr>
          <p:cNvSpPr txBox="1">
            <a:spLocks/>
          </p:cNvSpPr>
          <p:nvPr/>
        </p:nvSpPr>
        <p:spPr>
          <a:xfrm>
            <a:off x="677334" y="950914"/>
            <a:ext cx="8596668" cy="46783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Age Group maintains significance as interactions are added to the model. ROI specific valence main effects and interactions emerge. </a:t>
            </a:r>
          </a:p>
        </p:txBody>
      </p:sp>
      <p:sp>
        <p:nvSpPr>
          <p:cNvPr id="5" name="Rectangle 4">
            <a:extLst>
              <a:ext uri="{FF2B5EF4-FFF2-40B4-BE49-F238E27FC236}">
                <a16:creationId xmlns:a16="http://schemas.microsoft.com/office/drawing/2014/main" id="{D3802919-559E-449B-A658-0468E1A00F87}"/>
              </a:ext>
            </a:extLst>
          </p:cNvPr>
          <p:cNvSpPr/>
          <p:nvPr/>
        </p:nvSpPr>
        <p:spPr>
          <a:xfrm>
            <a:off x="3171825" y="35242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Rectangle 6">
            <a:extLst>
              <a:ext uri="{FF2B5EF4-FFF2-40B4-BE49-F238E27FC236}">
                <a16:creationId xmlns:a16="http://schemas.microsoft.com/office/drawing/2014/main" id="{62D3F3E5-E259-42E0-9B28-F7A11DE33997}"/>
              </a:ext>
            </a:extLst>
          </p:cNvPr>
          <p:cNvSpPr/>
          <p:nvPr/>
        </p:nvSpPr>
        <p:spPr>
          <a:xfrm>
            <a:off x="5038725" y="35242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7">
            <a:extLst>
              <a:ext uri="{FF2B5EF4-FFF2-40B4-BE49-F238E27FC236}">
                <a16:creationId xmlns:a16="http://schemas.microsoft.com/office/drawing/2014/main" id="{9FDE05EF-5150-43C6-A69C-39303EA09B71}"/>
              </a:ext>
            </a:extLst>
          </p:cNvPr>
          <p:cNvSpPr/>
          <p:nvPr/>
        </p:nvSpPr>
        <p:spPr>
          <a:xfrm>
            <a:off x="5915027" y="35242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9" name="Rectangle 8">
            <a:extLst>
              <a:ext uri="{FF2B5EF4-FFF2-40B4-BE49-F238E27FC236}">
                <a16:creationId xmlns:a16="http://schemas.microsoft.com/office/drawing/2014/main" id="{99C83D9A-06B1-42CE-8F01-5C1550C1EDD1}"/>
              </a:ext>
            </a:extLst>
          </p:cNvPr>
          <p:cNvSpPr/>
          <p:nvPr/>
        </p:nvSpPr>
        <p:spPr>
          <a:xfrm>
            <a:off x="5915027" y="4438650"/>
            <a:ext cx="600075" cy="457200"/>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Rectangle 5">
            <a:extLst>
              <a:ext uri="{FF2B5EF4-FFF2-40B4-BE49-F238E27FC236}">
                <a16:creationId xmlns:a16="http://schemas.microsoft.com/office/drawing/2014/main" id="{10172896-C130-4819-B5DD-3BB9AA375006}"/>
              </a:ext>
            </a:extLst>
          </p:cNvPr>
          <p:cNvSpPr/>
          <p:nvPr/>
        </p:nvSpPr>
        <p:spPr>
          <a:xfrm>
            <a:off x="3171825" y="5799137"/>
            <a:ext cx="3200400" cy="17145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610425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7A8F-CDAD-429F-9F92-A6D7AAFB2614}"/>
              </a:ext>
            </a:extLst>
          </p:cNvPr>
          <p:cNvSpPr>
            <a:spLocks noGrp="1"/>
          </p:cNvSpPr>
          <p:nvPr>
            <p:ph type="title"/>
          </p:nvPr>
        </p:nvSpPr>
        <p:spPr/>
        <p:txBody>
          <a:bodyPr/>
          <a:lstStyle/>
          <a:p>
            <a:r>
              <a:rPr lang="en-US" dirty="0"/>
              <a:t>Valence as Moderator</a:t>
            </a:r>
          </a:p>
        </p:txBody>
      </p:sp>
      <p:sp>
        <p:nvSpPr>
          <p:cNvPr id="6" name="Content Placeholder 2">
            <a:extLst>
              <a:ext uri="{FF2B5EF4-FFF2-40B4-BE49-F238E27FC236}">
                <a16:creationId xmlns:a16="http://schemas.microsoft.com/office/drawing/2014/main" id="{52CE2361-9CFB-4BC8-80F5-C63B0053071D}"/>
              </a:ext>
            </a:extLst>
          </p:cNvPr>
          <p:cNvSpPr txBox="1">
            <a:spLocks/>
          </p:cNvSpPr>
          <p:nvPr/>
        </p:nvSpPr>
        <p:spPr>
          <a:xfrm>
            <a:off x="677334" y="1488613"/>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simple slopes analysis suggests that valence pair acts as a moderating factor for age group and activation similarity within the vmPFC</a:t>
            </a:r>
          </a:p>
        </p:txBody>
      </p:sp>
      <p:pic>
        <p:nvPicPr>
          <p:cNvPr id="4" name="Picture 3" descr="A close up of text on a black background&#10;&#10;Description automatically generated">
            <a:extLst>
              <a:ext uri="{FF2B5EF4-FFF2-40B4-BE49-F238E27FC236}">
                <a16:creationId xmlns:a16="http://schemas.microsoft.com/office/drawing/2014/main" id="{2C4A8266-8776-4D9F-945D-D570364D1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67" y="2809413"/>
            <a:ext cx="4585833" cy="3067764"/>
          </a:xfrm>
          <a:prstGeom prst="rect">
            <a:avLst/>
          </a:prstGeom>
        </p:spPr>
      </p:pic>
    </p:spTree>
    <p:extLst>
      <p:ext uri="{BB962C8B-B14F-4D97-AF65-F5344CB8AC3E}">
        <p14:creationId xmlns:p14="http://schemas.microsoft.com/office/powerpoint/2010/main" val="239142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D7C38611-250D-4251-82CA-737A8C3DB12C}"/>
              </a:ext>
            </a:extLst>
          </p:cNvPr>
          <p:cNvPicPr>
            <a:picLocks noChangeAspect="1"/>
          </p:cNvPicPr>
          <p:nvPr/>
        </p:nvPicPr>
        <p:blipFill rotWithShape="1">
          <a:blip r:embed="rId3">
            <a:extLst>
              <a:ext uri="{28A0092B-C50C-407E-A947-70E740481C1C}">
                <a14:useLocalDpi xmlns:a14="http://schemas.microsoft.com/office/drawing/2010/main" val="0"/>
              </a:ext>
            </a:extLst>
          </a:blip>
          <a:srcRect l="14297" t="19635" r="17734" b="7461"/>
          <a:stretch/>
        </p:blipFill>
        <p:spPr>
          <a:xfrm>
            <a:off x="0" y="-1"/>
            <a:ext cx="6073453" cy="3291489"/>
          </a:xfrm>
          <a:prstGeom prst="rect">
            <a:avLst/>
          </a:prstGeom>
        </p:spPr>
      </p:pic>
      <p:pic>
        <p:nvPicPr>
          <p:cNvPr id="7" name="Picture 6">
            <a:extLst>
              <a:ext uri="{FF2B5EF4-FFF2-40B4-BE49-F238E27FC236}">
                <a16:creationId xmlns:a16="http://schemas.microsoft.com/office/drawing/2014/main" id="{442D0F95-F3FF-4556-8283-C7479BD9C361}"/>
              </a:ext>
            </a:extLst>
          </p:cNvPr>
          <p:cNvPicPr>
            <a:picLocks noChangeAspect="1"/>
          </p:cNvPicPr>
          <p:nvPr/>
        </p:nvPicPr>
        <p:blipFill>
          <a:blip r:embed="rId4"/>
          <a:stretch>
            <a:fillRect/>
          </a:stretch>
        </p:blipFill>
        <p:spPr>
          <a:xfrm>
            <a:off x="6073453" y="-1"/>
            <a:ext cx="6118547" cy="3291489"/>
          </a:xfrm>
          <a:prstGeom prst="rect">
            <a:avLst/>
          </a:prstGeom>
        </p:spPr>
      </p:pic>
      <p:pic>
        <p:nvPicPr>
          <p:cNvPr id="8" name="Picture 7">
            <a:extLst>
              <a:ext uri="{FF2B5EF4-FFF2-40B4-BE49-F238E27FC236}">
                <a16:creationId xmlns:a16="http://schemas.microsoft.com/office/drawing/2014/main" id="{C49248E7-BC1E-4200-B43A-0223D2A350C8}"/>
              </a:ext>
            </a:extLst>
          </p:cNvPr>
          <p:cNvPicPr>
            <a:picLocks noChangeAspect="1"/>
          </p:cNvPicPr>
          <p:nvPr/>
        </p:nvPicPr>
        <p:blipFill>
          <a:blip r:embed="rId5"/>
          <a:stretch>
            <a:fillRect/>
          </a:stretch>
        </p:blipFill>
        <p:spPr>
          <a:xfrm>
            <a:off x="0" y="3291488"/>
            <a:ext cx="6067425" cy="3566511"/>
          </a:xfrm>
          <a:prstGeom prst="rect">
            <a:avLst/>
          </a:prstGeom>
        </p:spPr>
      </p:pic>
      <p:pic>
        <p:nvPicPr>
          <p:cNvPr id="9" name="Picture 8">
            <a:extLst>
              <a:ext uri="{FF2B5EF4-FFF2-40B4-BE49-F238E27FC236}">
                <a16:creationId xmlns:a16="http://schemas.microsoft.com/office/drawing/2014/main" id="{79920683-5606-490A-A842-84D99703B911}"/>
              </a:ext>
            </a:extLst>
          </p:cNvPr>
          <p:cNvPicPr>
            <a:picLocks noChangeAspect="1"/>
          </p:cNvPicPr>
          <p:nvPr/>
        </p:nvPicPr>
        <p:blipFill>
          <a:blip r:embed="rId6"/>
          <a:stretch>
            <a:fillRect/>
          </a:stretch>
        </p:blipFill>
        <p:spPr>
          <a:xfrm>
            <a:off x="6096000" y="3291487"/>
            <a:ext cx="6096000" cy="3566511"/>
          </a:xfrm>
          <a:prstGeom prst="rect">
            <a:avLst/>
          </a:prstGeom>
        </p:spPr>
      </p:pic>
    </p:spTree>
    <p:extLst>
      <p:ext uri="{BB962C8B-B14F-4D97-AF65-F5344CB8AC3E}">
        <p14:creationId xmlns:p14="http://schemas.microsoft.com/office/powerpoint/2010/main" val="2657415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05A0-140D-4C57-98CE-CE1C7D802272}"/>
              </a:ext>
            </a:extLst>
          </p:cNvPr>
          <p:cNvSpPr>
            <a:spLocks noGrp="1"/>
          </p:cNvSpPr>
          <p:nvPr>
            <p:ph type="title"/>
          </p:nvPr>
        </p:nvSpPr>
        <p:spPr>
          <a:xfrm>
            <a:off x="410634" y="270538"/>
            <a:ext cx="8596668" cy="1320800"/>
          </a:xfrm>
        </p:spPr>
        <p:txBody>
          <a:bodyPr/>
          <a:lstStyle/>
          <a:p>
            <a:r>
              <a:rPr lang="en-US" dirty="0"/>
              <a:t>MLMs w/ Age and Valence Interactions</a:t>
            </a:r>
          </a:p>
        </p:txBody>
      </p:sp>
      <p:sp>
        <p:nvSpPr>
          <p:cNvPr id="3" name="Content Placeholder 2">
            <a:extLst>
              <a:ext uri="{FF2B5EF4-FFF2-40B4-BE49-F238E27FC236}">
                <a16:creationId xmlns:a16="http://schemas.microsoft.com/office/drawing/2014/main" id="{4C9DA13E-21B9-4FB0-92D4-D30D4E261A9F}"/>
              </a:ext>
            </a:extLst>
          </p:cNvPr>
          <p:cNvSpPr>
            <a:spLocks noGrp="1"/>
          </p:cNvSpPr>
          <p:nvPr>
            <p:ph idx="1"/>
          </p:nvPr>
        </p:nvSpPr>
        <p:spPr>
          <a:xfrm>
            <a:off x="563034" y="930938"/>
            <a:ext cx="8596668" cy="5003077"/>
          </a:xfrm>
        </p:spPr>
        <p:txBody>
          <a:bodyPr>
            <a:normAutofit/>
          </a:bodyPr>
          <a:lstStyle/>
          <a:p>
            <a:r>
              <a:rPr lang="en-US" sz="1200" dirty="0" err="1"/>
              <a:t>vmPFC</a:t>
            </a:r>
            <a:r>
              <a:rPr lang="en-US" sz="1200" dirty="0"/>
              <a:t> shows age to increase in estimated effect after controlling for individual differences. Additionally, there are significant interactions between valence and age. This model performs better than the null model. </a:t>
            </a:r>
          </a:p>
        </p:txBody>
      </p:sp>
      <p:sp>
        <p:nvSpPr>
          <p:cNvPr id="7" name="TextBox 6">
            <a:extLst>
              <a:ext uri="{FF2B5EF4-FFF2-40B4-BE49-F238E27FC236}">
                <a16:creationId xmlns:a16="http://schemas.microsoft.com/office/drawing/2014/main" id="{FC303BE4-8B23-4A58-A7DB-B571C6DAF989}"/>
              </a:ext>
            </a:extLst>
          </p:cNvPr>
          <p:cNvSpPr txBox="1"/>
          <p:nvPr/>
        </p:nvSpPr>
        <p:spPr>
          <a:xfrm>
            <a:off x="2347406" y="1655921"/>
            <a:ext cx="6659896" cy="4031873"/>
          </a:xfrm>
          <a:prstGeom prst="rect">
            <a:avLst/>
          </a:prstGeom>
          <a:noFill/>
        </p:spPr>
        <p:txBody>
          <a:bodyPr wrap="square" rtlCol="0">
            <a:spAutoFit/>
          </a:bodyPr>
          <a:lstStyle/>
          <a:p>
            <a:pPr algn="ctr"/>
            <a:r>
              <a:rPr lang="en-US" sz="1600" b="1" dirty="0"/>
              <a:t>VENTROMEDIAL PREFRONTAL CORTEX</a:t>
            </a:r>
          </a:p>
          <a:p>
            <a:r>
              <a:rPr lang="en-US" sz="1600" dirty="0"/>
              <a:t> 					</a:t>
            </a:r>
            <a:r>
              <a:rPr lang="en-US" sz="1600" dirty="0" err="1"/>
              <a:t>coef.est</a:t>
            </a:r>
            <a:r>
              <a:rPr lang="en-US" sz="1600" dirty="0"/>
              <a:t> 		coef.se</a:t>
            </a:r>
          </a:p>
          <a:p>
            <a:r>
              <a:rPr lang="en-US" sz="1600" dirty="0"/>
              <a:t>(Intercept)              	0.32     		0.03  </a:t>
            </a:r>
          </a:p>
          <a:p>
            <a:r>
              <a:rPr lang="en-US" sz="1600" dirty="0" err="1"/>
              <a:t>Age.Dummy</a:t>
            </a:r>
            <a:r>
              <a:rPr lang="en-US" sz="1600" dirty="0"/>
              <a:t>             	-0.12     		0.05  *</a:t>
            </a:r>
          </a:p>
          <a:p>
            <a:r>
              <a:rPr lang="en-US" sz="1600" dirty="0" err="1"/>
              <a:t>Val.PairPosPos</a:t>
            </a:r>
            <a:r>
              <a:rPr lang="en-US" sz="1600" dirty="0"/>
              <a:t>          	-0.04     		0.03  </a:t>
            </a:r>
          </a:p>
          <a:p>
            <a:r>
              <a:rPr lang="en-US" sz="1600" dirty="0" err="1"/>
              <a:t>Age:Val.PairPosPos</a:t>
            </a:r>
            <a:r>
              <a:rPr lang="en-US" sz="1600" dirty="0"/>
              <a:t>  	 	0.06     		0.04  </a:t>
            </a:r>
          </a:p>
          <a:p>
            <a:endParaRPr lang="en-US" sz="1600" dirty="0"/>
          </a:p>
          <a:p>
            <a:r>
              <a:rPr lang="en-US" sz="1600" dirty="0"/>
              <a:t>Error terms:</a:t>
            </a:r>
          </a:p>
          <a:p>
            <a:r>
              <a:rPr lang="en-US" sz="1600" dirty="0"/>
              <a:t> Groups      			Name               </a:t>
            </a:r>
            <a:r>
              <a:rPr lang="en-US" sz="1600" dirty="0" err="1"/>
              <a:t>Std.Dev</a:t>
            </a:r>
            <a:r>
              <a:rPr lang="en-US" sz="1600" dirty="0"/>
              <a:t>. </a:t>
            </a:r>
            <a:r>
              <a:rPr lang="en-US" sz="1600" dirty="0" err="1"/>
              <a:t>Corr</a:t>
            </a:r>
            <a:r>
              <a:rPr lang="en-US" sz="1600" dirty="0"/>
              <a:t>  </a:t>
            </a:r>
          </a:p>
          <a:p>
            <a:r>
              <a:rPr lang="en-US" sz="1600" dirty="0"/>
              <a:t> Participant 			(Intercept)        0.16           </a:t>
            </a:r>
          </a:p>
          <a:p>
            <a:r>
              <a:rPr lang="en-US" sz="1600" dirty="0"/>
              <a:t>             				</a:t>
            </a:r>
            <a:r>
              <a:rPr lang="en-US" sz="1600" dirty="0" err="1"/>
              <a:t>Val.PairPosPos</a:t>
            </a:r>
            <a:r>
              <a:rPr lang="en-US" sz="1600" dirty="0"/>
              <a:t> 	  0.13     -0.54 </a:t>
            </a:r>
          </a:p>
          <a:p>
            <a:r>
              <a:rPr lang="en-US" sz="1600" dirty="0"/>
              <a:t> Residual                       				  0.34           </a:t>
            </a:r>
          </a:p>
          <a:p>
            <a:r>
              <a:rPr lang="en-US" sz="1600" dirty="0"/>
              <a:t>---</a:t>
            </a:r>
          </a:p>
          <a:p>
            <a:r>
              <a:rPr lang="en-US" sz="1600" dirty="0"/>
              <a:t>number of </a:t>
            </a:r>
            <a:r>
              <a:rPr lang="en-US" sz="1600" dirty="0" err="1"/>
              <a:t>obs</a:t>
            </a:r>
            <a:r>
              <a:rPr lang="en-US" sz="1600" dirty="0"/>
              <a:t>: 3192, 		groups: Participant, 57</a:t>
            </a:r>
          </a:p>
          <a:p>
            <a:r>
              <a:rPr lang="en-US" sz="1600" dirty="0"/>
              <a:t>AIC = 2314.2, DIC = 2298</a:t>
            </a:r>
          </a:p>
          <a:p>
            <a:r>
              <a:rPr lang="en-US" sz="1600" dirty="0"/>
              <a:t>deviance = 2298.2 </a:t>
            </a:r>
            <a:endParaRPr lang="en-US" sz="3600" dirty="0"/>
          </a:p>
        </p:txBody>
      </p:sp>
      <p:sp>
        <p:nvSpPr>
          <p:cNvPr id="8" name="TextBox 7">
            <a:extLst>
              <a:ext uri="{FF2B5EF4-FFF2-40B4-BE49-F238E27FC236}">
                <a16:creationId xmlns:a16="http://schemas.microsoft.com/office/drawing/2014/main" id="{A62E123D-1427-4796-A644-357241C8E86A}"/>
              </a:ext>
            </a:extLst>
          </p:cNvPr>
          <p:cNvSpPr txBox="1"/>
          <p:nvPr/>
        </p:nvSpPr>
        <p:spPr>
          <a:xfrm>
            <a:off x="410634" y="6427113"/>
            <a:ext cx="4229100" cy="430887"/>
          </a:xfrm>
          <a:prstGeom prst="rect">
            <a:avLst/>
          </a:prstGeom>
          <a:noFill/>
        </p:spPr>
        <p:txBody>
          <a:bodyPr wrap="square" rtlCol="0">
            <a:spAutoFit/>
          </a:bodyPr>
          <a:lstStyle/>
          <a:p>
            <a:r>
              <a:rPr lang="fr-FR" sz="1100" dirty="0"/>
              <a:t>---</a:t>
            </a:r>
          </a:p>
          <a:p>
            <a:r>
              <a:rPr lang="fr-FR" sz="1100" dirty="0"/>
              <a:t>Signif. codes:  0 ‘***’ 0.001 ‘**’ 0.01 ‘*’ 0.05 ‘.’ 0.1 ‘ ’ 1</a:t>
            </a:r>
            <a:endParaRPr lang="en-US" sz="1100" dirty="0"/>
          </a:p>
        </p:txBody>
      </p:sp>
    </p:spTree>
    <p:extLst>
      <p:ext uri="{BB962C8B-B14F-4D97-AF65-F5344CB8AC3E}">
        <p14:creationId xmlns:p14="http://schemas.microsoft.com/office/powerpoint/2010/main" val="872787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descr="A screenshot of a social media post&#10;&#10;Description automatically generated">
            <a:extLst>
              <a:ext uri="{FF2B5EF4-FFF2-40B4-BE49-F238E27FC236}">
                <a16:creationId xmlns:a16="http://schemas.microsoft.com/office/drawing/2014/main" id="{04A3CB44-39D6-4937-BE1A-AB3F90EC8A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53" t="12800" r="11367" b="819"/>
          <a:stretch/>
        </p:blipFill>
        <p:spPr>
          <a:xfrm>
            <a:off x="0" y="0"/>
            <a:ext cx="6096000" cy="3429000"/>
          </a:xfrm>
        </p:spPr>
      </p:pic>
      <p:pic>
        <p:nvPicPr>
          <p:cNvPr id="2" name="Picture 1">
            <a:extLst>
              <a:ext uri="{FF2B5EF4-FFF2-40B4-BE49-F238E27FC236}">
                <a16:creationId xmlns:a16="http://schemas.microsoft.com/office/drawing/2014/main" id="{7B82182C-AEE8-484C-AC74-F0D07D8618AE}"/>
              </a:ext>
            </a:extLst>
          </p:cNvPr>
          <p:cNvPicPr>
            <a:picLocks noChangeAspect="1"/>
          </p:cNvPicPr>
          <p:nvPr/>
        </p:nvPicPr>
        <p:blipFill>
          <a:blip r:embed="rId3"/>
          <a:stretch>
            <a:fillRect/>
          </a:stretch>
        </p:blipFill>
        <p:spPr>
          <a:xfrm>
            <a:off x="6095998" y="0"/>
            <a:ext cx="6096001" cy="3429000"/>
          </a:xfrm>
          <a:prstGeom prst="rect">
            <a:avLst/>
          </a:prstGeom>
        </p:spPr>
      </p:pic>
      <p:pic>
        <p:nvPicPr>
          <p:cNvPr id="3" name="Picture 2">
            <a:extLst>
              <a:ext uri="{FF2B5EF4-FFF2-40B4-BE49-F238E27FC236}">
                <a16:creationId xmlns:a16="http://schemas.microsoft.com/office/drawing/2014/main" id="{750ED98D-F2DB-4CC9-A946-0BF6B58FDAFD}"/>
              </a:ext>
            </a:extLst>
          </p:cNvPr>
          <p:cNvPicPr>
            <a:picLocks noChangeAspect="1"/>
          </p:cNvPicPr>
          <p:nvPr/>
        </p:nvPicPr>
        <p:blipFill>
          <a:blip r:embed="rId4"/>
          <a:stretch>
            <a:fillRect/>
          </a:stretch>
        </p:blipFill>
        <p:spPr>
          <a:xfrm>
            <a:off x="0" y="3425652"/>
            <a:ext cx="6095998" cy="3432348"/>
          </a:xfrm>
          <a:prstGeom prst="rect">
            <a:avLst/>
          </a:prstGeom>
        </p:spPr>
      </p:pic>
      <p:pic>
        <p:nvPicPr>
          <p:cNvPr id="4" name="Picture 3">
            <a:extLst>
              <a:ext uri="{FF2B5EF4-FFF2-40B4-BE49-F238E27FC236}">
                <a16:creationId xmlns:a16="http://schemas.microsoft.com/office/drawing/2014/main" id="{A3D49DDD-D9C2-407B-BD29-5B5D8631B2AD}"/>
              </a:ext>
            </a:extLst>
          </p:cNvPr>
          <p:cNvPicPr>
            <a:picLocks noChangeAspect="1"/>
          </p:cNvPicPr>
          <p:nvPr/>
        </p:nvPicPr>
        <p:blipFill>
          <a:blip r:embed="rId5"/>
          <a:stretch>
            <a:fillRect/>
          </a:stretch>
        </p:blipFill>
        <p:spPr>
          <a:xfrm>
            <a:off x="6095998" y="3428999"/>
            <a:ext cx="6096002" cy="3422901"/>
          </a:xfrm>
          <a:prstGeom prst="rect">
            <a:avLst/>
          </a:prstGeom>
        </p:spPr>
      </p:pic>
    </p:spTree>
    <p:extLst>
      <p:ext uri="{BB962C8B-B14F-4D97-AF65-F5344CB8AC3E}">
        <p14:creationId xmlns:p14="http://schemas.microsoft.com/office/powerpoint/2010/main" val="2072646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CCCB8F-BD34-4607-9CA5-13FA7BC42C54}"/>
              </a:ext>
            </a:extLst>
          </p:cNvPr>
          <p:cNvPicPr>
            <a:picLocks noChangeAspect="1"/>
          </p:cNvPicPr>
          <p:nvPr/>
        </p:nvPicPr>
        <p:blipFill>
          <a:blip r:embed="rId3"/>
          <a:stretch>
            <a:fillRect/>
          </a:stretch>
        </p:blipFill>
        <p:spPr>
          <a:xfrm>
            <a:off x="1" y="0"/>
            <a:ext cx="6096000" cy="3429000"/>
          </a:xfrm>
          <a:prstGeom prst="rect">
            <a:avLst/>
          </a:prstGeom>
        </p:spPr>
      </p:pic>
      <p:pic>
        <p:nvPicPr>
          <p:cNvPr id="13" name="Picture 12">
            <a:extLst>
              <a:ext uri="{FF2B5EF4-FFF2-40B4-BE49-F238E27FC236}">
                <a16:creationId xmlns:a16="http://schemas.microsoft.com/office/drawing/2014/main" id="{2FDF5364-F53C-468A-B4F5-0E7C593A7358}"/>
              </a:ext>
            </a:extLst>
          </p:cNvPr>
          <p:cNvPicPr>
            <a:picLocks noChangeAspect="1"/>
          </p:cNvPicPr>
          <p:nvPr/>
        </p:nvPicPr>
        <p:blipFill>
          <a:blip r:embed="rId4"/>
          <a:stretch>
            <a:fillRect/>
          </a:stretch>
        </p:blipFill>
        <p:spPr>
          <a:xfrm>
            <a:off x="6096000" y="0"/>
            <a:ext cx="6096000" cy="3429000"/>
          </a:xfrm>
          <a:prstGeom prst="rect">
            <a:avLst/>
          </a:prstGeom>
        </p:spPr>
      </p:pic>
      <p:pic>
        <p:nvPicPr>
          <p:cNvPr id="14" name="Picture 13">
            <a:extLst>
              <a:ext uri="{FF2B5EF4-FFF2-40B4-BE49-F238E27FC236}">
                <a16:creationId xmlns:a16="http://schemas.microsoft.com/office/drawing/2014/main" id="{09D7C28E-097B-4226-9D1A-22EF0E87E303}"/>
              </a:ext>
            </a:extLst>
          </p:cNvPr>
          <p:cNvPicPr>
            <a:picLocks noChangeAspect="1"/>
          </p:cNvPicPr>
          <p:nvPr/>
        </p:nvPicPr>
        <p:blipFill>
          <a:blip r:embed="rId5"/>
          <a:stretch>
            <a:fillRect/>
          </a:stretch>
        </p:blipFill>
        <p:spPr>
          <a:xfrm>
            <a:off x="0" y="3429000"/>
            <a:ext cx="6095999" cy="3429000"/>
          </a:xfrm>
          <a:prstGeom prst="rect">
            <a:avLst/>
          </a:prstGeom>
        </p:spPr>
      </p:pic>
      <p:pic>
        <p:nvPicPr>
          <p:cNvPr id="15" name="Picture 14">
            <a:extLst>
              <a:ext uri="{FF2B5EF4-FFF2-40B4-BE49-F238E27FC236}">
                <a16:creationId xmlns:a16="http://schemas.microsoft.com/office/drawing/2014/main" id="{6FD34AF8-2D4E-4F62-89E0-73E4C7EF5AC8}"/>
              </a:ext>
            </a:extLst>
          </p:cNvPr>
          <p:cNvPicPr>
            <a:picLocks noChangeAspect="1"/>
          </p:cNvPicPr>
          <p:nvPr/>
        </p:nvPicPr>
        <p:blipFill>
          <a:blip r:embed="rId6"/>
          <a:stretch>
            <a:fillRect/>
          </a:stretch>
        </p:blipFill>
        <p:spPr>
          <a:xfrm>
            <a:off x="6096000" y="3429000"/>
            <a:ext cx="6096000" cy="3429001"/>
          </a:xfrm>
          <a:prstGeom prst="rect">
            <a:avLst/>
          </a:prstGeom>
        </p:spPr>
      </p:pic>
      <p:sp>
        <p:nvSpPr>
          <p:cNvPr id="12" name="Oval 11">
            <a:extLst>
              <a:ext uri="{FF2B5EF4-FFF2-40B4-BE49-F238E27FC236}">
                <a16:creationId xmlns:a16="http://schemas.microsoft.com/office/drawing/2014/main" id="{316D5C1D-DFC6-416A-96E7-ADD8612C86C6}"/>
              </a:ext>
            </a:extLst>
          </p:cNvPr>
          <p:cNvSpPr/>
          <p:nvPr/>
        </p:nvSpPr>
        <p:spPr>
          <a:xfrm>
            <a:off x="5786439" y="3162300"/>
            <a:ext cx="4300536" cy="3695700"/>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913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253720-0B89-47AC-8A92-F90D83B4671C}"/>
              </a:ext>
            </a:extLst>
          </p:cNvPr>
          <p:cNvSpPr>
            <a:spLocks noGrp="1"/>
          </p:cNvSpPr>
          <p:nvPr>
            <p:ph idx="1"/>
          </p:nvPr>
        </p:nvSpPr>
        <p:spPr>
          <a:xfrm>
            <a:off x="6832223" y="2530252"/>
            <a:ext cx="2934714" cy="3880773"/>
          </a:xfrm>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A8CF3801-863F-45BC-BDF5-F4567C49BE90}"/>
              </a:ext>
            </a:extLst>
          </p:cNvPr>
          <p:cNvPicPr>
            <a:picLocks noChangeAspect="1"/>
          </p:cNvPicPr>
          <p:nvPr/>
        </p:nvPicPr>
        <p:blipFill rotWithShape="1">
          <a:blip r:embed="rId3">
            <a:extLst>
              <a:ext uri="{28A0092B-C50C-407E-A947-70E740481C1C}">
                <a14:useLocalDpi xmlns:a14="http://schemas.microsoft.com/office/drawing/2010/main" val="0"/>
              </a:ext>
            </a:extLst>
          </a:blip>
          <a:srcRect t="4725" r="3" b="6352"/>
          <a:stretch/>
        </p:blipFill>
        <p:spPr>
          <a:xfrm>
            <a:off x="1275906" y="1938589"/>
            <a:ext cx="6404601" cy="4584734"/>
          </a:xfrm>
          <a:prstGeom prst="rect">
            <a:avLst/>
          </a:prstGeom>
        </p:spPr>
      </p:pic>
      <p:sp>
        <p:nvSpPr>
          <p:cNvPr id="4" name="TextBox 3">
            <a:extLst>
              <a:ext uri="{FF2B5EF4-FFF2-40B4-BE49-F238E27FC236}">
                <a16:creationId xmlns:a16="http://schemas.microsoft.com/office/drawing/2014/main" id="{0A8F14B9-72B9-4AD1-9BEB-3CFA8750FCDA}"/>
              </a:ext>
            </a:extLst>
          </p:cNvPr>
          <p:cNvSpPr txBox="1"/>
          <p:nvPr/>
        </p:nvSpPr>
        <p:spPr>
          <a:xfrm>
            <a:off x="677334" y="446975"/>
            <a:ext cx="5197257" cy="646331"/>
          </a:xfrm>
          <a:prstGeom prst="rect">
            <a:avLst/>
          </a:prstGeom>
          <a:noFill/>
        </p:spPr>
        <p:txBody>
          <a:bodyPr wrap="none" rtlCol="0">
            <a:spAutoFit/>
          </a:bodyPr>
          <a:lstStyle/>
          <a:p>
            <a:r>
              <a:rPr lang="en-US" sz="3600" dirty="0">
                <a:solidFill>
                  <a:schemeClr val="accent1"/>
                </a:solidFill>
              </a:rPr>
              <a:t>Example of Data Format</a:t>
            </a:r>
          </a:p>
        </p:txBody>
      </p:sp>
      <p:sp>
        <p:nvSpPr>
          <p:cNvPr id="6" name="Arrow: Left 5">
            <a:extLst>
              <a:ext uri="{FF2B5EF4-FFF2-40B4-BE49-F238E27FC236}">
                <a16:creationId xmlns:a16="http://schemas.microsoft.com/office/drawing/2014/main" id="{229580DE-B081-4406-9C6A-0ED87712DB8C}"/>
              </a:ext>
            </a:extLst>
          </p:cNvPr>
          <p:cNvSpPr/>
          <p:nvPr/>
        </p:nvSpPr>
        <p:spPr>
          <a:xfrm>
            <a:off x="6984248" y="3264219"/>
            <a:ext cx="855681" cy="676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74CA3E-21F6-437B-BD95-371DD0658663}"/>
              </a:ext>
            </a:extLst>
          </p:cNvPr>
          <p:cNvSpPr txBox="1"/>
          <p:nvPr/>
        </p:nvSpPr>
        <p:spPr>
          <a:xfrm>
            <a:off x="7839929" y="3417787"/>
            <a:ext cx="3177473" cy="369332"/>
          </a:xfrm>
          <a:prstGeom prst="rect">
            <a:avLst/>
          </a:prstGeom>
          <a:noFill/>
        </p:spPr>
        <p:txBody>
          <a:bodyPr wrap="none" rtlCol="0">
            <a:spAutoFit/>
          </a:bodyPr>
          <a:lstStyle/>
          <a:p>
            <a:r>
              <a:rPr lang="en-US" dirty="0"/>
              <a:t>Examples of removed voxels </a:t>
            </a:r>
          </a:p>
        </p:txBody>
      </p:sp>
      <p:cxnSp>
        <p:nvCxnSpPr>
          <p:cNvPr id="9" name="Straight Arrow Connector 8">
            <a:extLst>
              <a:ext uri="{FF2B5EF4-FFF2-40B4-BE49-F238E27FC236}">
                <a16:creationId xmlns:a16="http://schemas.microsoft.com/office/drawing/2014/main" id="{B7BE8B11-B162-44CD-9A78-46EB5E25EA27}"/>
              </a:ext>
            </a:extLst>
          </p:cNvPr>
          <p:cNvCxnSpPr/>
          <p:nvPr/>
        </p:nvCxnSpPr>
        <p:spPr>
          <a:xfrm>
            <a:off x="1173270" y="2030512"/>
            <a:ext cx="0" cy="4683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03D709EF-E4B2-4960-A2C8-CC07D2A3CF4E}"/>
              </a:ext>
            </a:extLst>
          </p:cNvPr>
          <p:cNvSpPr txBox="1"/>
          <p:nvPr/>
        </p:nvSpPr>
        <p:spPr>
          <a:xfrm>
            <a:off x="0" y="3295309"/>
            <a:ext cx="1173270" cy="923330"/>
          </a:xfrm>
          <a:prstGeom prst="rect">
            <a:avLst/>
          </a:prstGeom>
          <a:noFill/>
        </p:spPr>
        <p:txBody>
          <a:bodyPr wrap="none" rtlCol="0">
            <a:spAutoFit/>
          </a:bodyPr>
          <a:lstStyle/>
          <a:p>
            <a:pPr algn="ctr"/>
            <a:r>
              <a:rPr lang="en-US" dirty="0"/>
              <a:t>Voxels 1 </a:t>
            </a:r>
          </a:p>
          <a:p>
            <a:pPr algn="ctr"/>
            <a:r>
              <a:rPr lang="en-US" dirty="0"/>
              <a:t>Through</a:t>
            </a:r>
          </a:p>
          <a:p>
            <a:pPr algn="ctr"/>
            <a:r>
              <a:rPr lang="en-US" dirty="0"/>
              <a:t>Voxel 339</a:t>
            </a:r>
          </a:p>
        </p:txBody>
      </p:sp>
      <p:cxnSp>
        <p:nvCxnSpPr>
          <p:cNvPr id="12" name="Straight Arrow Connector 11">
            <a:extLst>
              <a:ext uri="{FF2B5EF4-FFF2-40B4-BE49-F238E27FC236}">
                <a16:creationId xmlns:a16="http://schemas.microsoft.com/office/drawing/2014/main" id="{F42EA350-6D69-4DB2-93DB-69E08E66D21B}"/>
              </a:ext>
            </a:extLst>
          </p:cNvPr>
          <p:cNvCxnSpPr/>
          <p:nvPr/>
        </p:nvCxnSpPr>
        <p:spPr>
          <a:xfrm>
            <a:off x="1275906" y="1800808"/>
            <a:ext cx="65640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5F605D02-4A9B-4991-B77B-33987871F269}"/>
              </a:ext>
            </a:extLst>
          </p:cNvPr>
          <p:cNvSpPr txBox="1"/>
          <p:nvPr/>
        </p:nvSpPr>
        <p:spPr>
          <a:xfrm>
            <a:off x="1275906" y="1315637"/>
            <a:ext cx="6677982" cy="369332"/>
          </a:xfrm>
          <a:prstGeom prst="rect">
            <a:avLst/>
          </a:prstGeom>
          <a:noFill/>
        </p:spPr>
        <p:txBody>
          <a:bodyPr wrap="none" rtlCol="0">
            <a:spAutoFit/>
          </a:bodyPr>
          <a:lstStyle/>
          <a:p>
            <a:r>
              <a:rPr lang="en-US" dirty="0"/>
              <a:t>All Participants (57), ROIs (3), and Copes (16) [2736 Cols Total]</a:t>
            </a:r>
          </a:p>
        </p:txBody>
      </p:sp>
    </p:spTree>
    <p:extLst>
      <p:ext uri="{BB962C8B-B14F-4D97-AF65-F5344CB8AC3E}">
        <p14:creationId xmlns:p14="http://schemas.microsoft.com/office/powerpoint/2010/main" val="204440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FFDD7-960E-4976-BE8F-1F71F3DEBE5D}"/>
              </a:ext>
            </a:extLst>
          </p:cNvPr>
          <p:cNvPicPr>
            <a:picLocks noChangeAspect="1"/>
          </p:cNvPicPr>
          <p:nvPr/>
        </p:nvPicPr>
        <p:blipFill>
          <a:blip r:embed="rId3"/>
          <a:stretch>
            <a:fillRect/>
          </a:stretch>
        </p:blipFill>
        <p:spPr>
          <a:xfrm>
            <a:off x="542925" y="0"/>
            <a:ext cx="11106150" cy="6854081"/>
          </a:xfrm>
          <a:prstGeom prst="rect">
            <a:avLst/>
          </a:prstGeom>
        </p:spPr>
      </p:pic>
    </p:spTree>
    <p:extLst>
      <p:ext uri="{BB962C8B-B14F-4D97-AF65-F5344CB8AC3E}">
        <p14:creationId xmlns:p14="http://schemas.microsoft.com/office/powerpoint/2010/main" val="2482453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2643-3600-4C1C-BCD3-D8E413B3C145}"/>
              </a:ext>
            </a:extLst>
          </p:cNvPr>
          <p:cNvSpPr>
            <a:spLocks noGrp="1"/>
          </p:cNvSpPr>
          <p:nvPr>
            <p:ph type="title"/>
          </p:nvPr>
        </p:nvSpPr>
        <p:spPr>
          <a:xfrm>
            <a:off x="1258358" y="2152649"/>
            <a:ext cx="8780991" cy="3057525"/>
          </a:xfrm>
        </p:spPr>
        <p:txBody>
          <a:bodyPr>
            <a:normAutofit fontScale="90000"/>
          </a:bodyPr>
          <a:lstStyle/>
          <a:p>
            <a:pPr algn="ctr"/>
            <a:r>
              <a:rPr lang="en-US" sz="12500" dirty="0"/>
              <a:t>HOWEVER!!!!</a:t>
            </a:r>
          </a:p>
        </p:txBody>
      </p:sp>
    </p:spTree>
    <p:extLst>
      <p:ext uri="{BB962C8B-B14F-4D97-AF65-F5344CB8AC3E}">
        <p14:creationId xmlns:p14="http://schemas.microsoft.com/office/powerpoint/2010/main" val="329038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0CD-EAAB-47E3-9693-DDE0E4D57025}"/>
              </a:ext>
            </a:extLst>
          </p:cNvPr>
          <p:cNvSpPr>
            <a:spLocks noGrp="1"/>
          </p:cNvSpPr>
          <p:nvPr>
            <p:ph type="title"/>
          </p:nvPr>
        </p:nvSpPr>
        <p:spPr>
          <a:xfrm>
            <a:off x="96309" y="95250"/>
            <a:ext cx="8596668" cy="1320800"/>
          </a:xfrm>
        </p:spPr>
        <p:txBody>
          <a:bodyPr/>
          <a:lstStyle/>
          <a:p>
            <a:r>
              <a:rPr lang="en-US" dirty="0"/>
              <a:t>ACC</a:t>
            </a:r>
          </a:p>
        </p:txBody>
      </p:sp>
      <p:pic>
        <p:nvPicPr>
          <p:cNvPr id="4" name="Picture 3" descr="A screenshot of a cell phone&#10;&#10;Description automatically generated">
            <a:extLst>
              <a:ext uri="{FF2B5EF4-FFF2-40B4-BE49-F238E27FC236}">
                <a16:creationId xmlns:a16="http://schemas.microsoft.com/office/drawing/2014/main" id="{6032E4B3-9DE0-4B53-B253-0889111E8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1258887"/>
            <a:ext cx="5133975" cy="1133475"/>
          </a:xfrm>
          <a:prstGeom prst="rect">
            <a:avLst/>
          </a:prstGeom>
        </p:spPr>
      </p:pic>
      <p:pic>
        <p:nvPicPr>
          <p:cNvPr id="6" name="Picture 5" descr="A close up of text on a black background&#10;&#10;Description automatically generated">
            <a:extLst>
              <a:ext uri="{FF2B5EF4-FFF2-40B4-BE49-F238E27FC236}">
                <a16:creationId xmlns:a16="http://schemas.microsoft.com/office/drawing/2014/main" id="{C30357D6-8F88-481C-8A61-9296E7B97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550" y="1258887"/>
            <a:ext cx="4552950" cy="1285875"/>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BC6EDB15-0C9C-4785-B9B6-8DE093A53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75" y="3275014"/>
            <a:ext cx="6553200" cy="1762125"/>
          </a:xfrm>
          <a:prstGeom prst="rect">
            <a:avLst/>
          </a:prstGeom>
        </p:spPr>
      </p:pic>
    </p:spTree>
    <p:extLst>
      <p:ext uri="{BB962C8B-B14F-4D97-AF65-F5344CB8AC3E}">
        <p14:creationId xmlns:p14="http://schemas.microsoft.com/office/powerpoint/2010/main" val="3154901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17C1D0D2-4167-48BF-91EE-C1F853D63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702" y="2297114"/>
            <a:ext cx="6521168" cy="4217986"/>
          </a:xfrm>
          <a:prstGeom prst="rect">
            <a:avLst/>
          </a:prstGeom>
        </p:spPr>
      </p:pic>
      <p:sp>
        <p:nvSpPr>
          <p:cNvPr id="2" name="Title 1">
            <a:extLst>
              <a:ext uri="{FF2B5EF4-FFF2-40B4-BE49-F238E27FC236}">
                <a16:creationId xmlns:a16="http://schemas.microsoft.com/office/drawing/2014/main" id="{29610F9A-E4AA-41A8-9380-D2519E7F1808}"/>
              </a:ext>
            </a:extLst>
          </p:cNvPr>
          <p:cNvSpPr>
            <a:spLocks noGrp="1"/>
          </p:cNvSpPr>
          <p:nvPr>
            <p:ph type="title"/>
          </p:nvPr>
        </p:nvSpPr>
        <p:spPr>
          <a:xfrm>
            <a:off x="382059" y="266700"/>
            <a:ext cx="8596668" cy="1320800"/>
          </a:xfrm>
        </p:spPr>
        <p:txBody>
          <a:bodyPr/>
          <a:lstStyle/>
          <a:p>
            <a:r>
              <a:rPr lang="en-US" dirty="0"/>
              <a:t>MLMs Allowing Random Slopes</a:t>
            </a:r>
          </a:p>
        </p:txBody>
      </p:sp>
      <p:sp>
        <p:nvSpPr>
          <p:cNvPr id="3" name="Content Placeholder 2">
            <a:extLst>
              <a:ext uri="{FF2B5EF4-FFF2-40B4-BE49-F238E27FC236}">
                <a16:creationId xmlns:a16="http://schemas.microsoft.com/office/drawing/2014/main" id="{839BD3FF-438A-4080-9DE7-B998E24E5666}"/>
              </a:ext>
            </a:extLst>
          </p:cNvPr>
          <p:cNvSpPr>
            <a:spLocks noGrp="1"/>
          </p:cNvSpPr>
          <p:nvPr>
            <p:ph idx="1"/>
          </p:nvPr>
        </p:nvSpPr>
        <p:spPr>
          <a:xfrm>
            <a:off x="744583" y="1217614"/>
            <a:ext cx="8596668" cy="4583111"/>
          </a:xfrm>
        </p:spPr>
        <p:txBody>
          <a:bodyPr/>
          <a:lstStyle/>
          <a:p>
            <a:r>
              <a:rPr lang="en-US" dirty="0"/>
              <a:t>In all cases, adding valence pair as a random slope within participant resulted in singularity issues, suggesting model overfitting.</a:t>
            </a:r>
          </a:p>
          <a:p>
            <a:pPr lvl="1"/>
            <a:r>
              <a:rPr lang="en-US" dirty="0"/>
              <a:t>Model Example:</a:t>
            </a:r>
          </a:p>
        </p:txBody>
      </p:sp>
      <p:sp>
        <p:nvSpPr>
          <p:cNvPr id="6" name="Oval 5">
            <a:extLst>
              <a:ext uri="{FF2B5EF4-FFF2-40B4-BE49-F238E27FC236}">
                <a16:creationId xmlns:a16="http://schemas.microsoft.com/office/drawing/2014/main" id="{3D5FE5C8-1225-4B5E-A689-C213CB2D96ED}"/>
              </a:ext>
            </a:extLst>
          </p:cNvPr>
          <p:cNvSpPr/>
          <p:nvPr/>
        </p:nvSpPr>
        <p:spPr>
          <a:xfrm>
            <a:off x="5309617" y="4505325"/>
            <a:ext cx="428625" cy="458786"/>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33601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682C-E3F0-425B-AFBC-548F21A9FC79}"/>
              </a:ext>
            </a:extLst>
          </p:cNvPr>
          <p:cNvSpPr>
            <a:spLocks noGrp="1"/>
          </p:cNvSpPr>
          <p:nvPr>
            <p:ph type="title"/>
          </p:nvPr>
        </p:nvSpPr>
        <p:spPr>
          <a:xfrm>
            <a:off x="677334" y="609600"/>
            <a:ext cx="8596668" cy="828675"/>
          </a:xfrm>
        </p:spPr>
        <p:txBody>
          <a:bodyPr/>
          <a:lstStyle/>
          <a:p>
            <a:r>
              <a:rPr lang="en-US" dirty="0"/>
              <a:t>ACC</a:t>
            </a:r>
          </a:p>
        </p:txBody>
      </p:sp>
      <p:pic>
        <p:nvPicPr>
          <p:cNvPr id="7" name="Content Placeholder 6" descr="A close up of text on a black background&#10;&#10;Description automatically generated">
            <a:extLst>
              <a:ext uri="{FF2B5EF4-FFF2-40B4-BE49-F238E27FC236}">
                <a16:creationId xmlns:a16="http://schemas.microsoft.com/office/drawing/2014/main" id="{D4C74077-D9B1-4976-AD22-2A61889DA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458883"/>
            <a:ext cx="6391275" cy="1790700"/>
          </a:xfrm>
        </p:spPr>
      </p:pic>
      <p:pic>
        <p:nvPicPr>
          <p:cNvPr id="9" name="Picture 8" descr="A close up of text on a black background&#10;&#10;Description automatically generated">
            <a:extLst>
              <a:ext uri="{FF2B5EF4-FFF2-40B4-BE49-F238E27FC236}">
                <a16:creationId xmlns:a16="http://schemas.microsoft.com/office/drawing/2014/main" id="{84FE24DD-87E3-4367-AAAE-DC047BE48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2566987"/>
            <a:ext cx="5353050" cy="1443967"/>
          </a:xfrm>
          <a:prstGeom prst="rect">
            <a:avLst/>
          </a:prstGeom>
        </p:spPr>
      </p:pic>
      <p:sp>
        <p:nvSpPr>
          <p:cNvPr id="13" name="Content Placeholder 2">
            <a:extLst>
              <a:ext uri="{FF2B5EF4-FFF2-40B4-BE49-F238E27FC236}">
                <a16:creationId xmlns:a16="http://schemas.microsoft.com/office/drawing/2014/main" id="{4BC19B93-41EC-4D84-A694-7406E6AB104F}"/>
              </a:ext>
            </a:extLst>
          </p:cNvPr>
          <p:cNvSpPr txBox="1">
            <a:spLocks/>
          </p:cNvSpPr>
          <p:nvPr/>
        </p:nvSpPr>
        <p:spPr>
          <a:xfrm>
            <a:off x="429683" y="1488612"/>
            <a:ext cx="10133542" cy="5007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t>Power Analysis of Full Model: 46%</a:t>
            </a:r>
          </a:p>
          <a:p>
            <a:r>
              <a:rPr lang="en-US" sz="1400" dirty="0"/>
              <a:t>Neither Age Groups nor Valence Categories were significant once Valence Pair slopes were allowed to vary randomly.</a:t>
            </a:r>
          </a:p>
          <a:p>
            <a:pPr lvl="1"/>
            <a:r>
              <a:rPr lang="en-US" sz="1200" dirty="0"/>
              <a:t>Correlation ~ Age Group * Valence Pair + (1 | Participant)</a:t>
            </a: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a:p>
            <a:pPr lvl="1"/>
            <a:r>
              <a:rPr lang="en-US" sz="1200" dirty="0"/>
              <a:t>Correlation ~ Age Group * Valence Pair + (Valence Pair | Participant) </a:t>
            </a:r>
            <a:r>
              <a:rPr lang="en-US" sz="1200" b="1" dirty="0"/>
              <a:t>[Best fitted model]</a:t>
            </a:r>
          </a:p>
          <a:p>
            <a:pPr lvl="1"/>
            <a:endParaRPr lang="en-US" sz="1200" dirty="0"/>
          </a:p>
        </p:txBody>
      </p:sp>
    </p:spTree>
    <p:extLst>
      <p:ext uri="{BB962C8B-B14F-4D97-AF65-F5344CB8AC3E}">
        <p14:creationId xmlns:p14="http://schemas.microsoft.com/office/powerpoint/2010/main" val="3767202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FA74F3F-7CEA-467F-B238-F9387225F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 y="766762"/>
            <a:ext cx="5172075" cy="1133475"/>
          </a:xfrm>
          <a:prstGeom prst="rect">
            <a:avLst/>
          </a:prstGeom>
        </p:spPr>
      </p:pic>
      <p:pic>
        <p:nvPicPr>
          <p:cNvPr id="9" name="Picture 8" descr="A close up of text on a black background&#10;&#10;Description automatically generated">
            <a:extLst>
              <a:ext uri="{FF2B5EF4-FFF2-40B4-BE49-F238E27FC236}">
                <a16:creationId xmlns:a16="http://schemas.microsoft.com/office/drawing/2014/main" id="{74D75733-C85F-4D14-A4CF-3218437C1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971800"/>
            <a:ext cx="6686550" cy="1790700"/>
          </a:xfrm>
          <a:prstGeom prst="rect">
            <a:avLst/>
          </a:prstGeom>
        </p:spPr>
      </p:pic>
    </p:spTree>
    <p:extLst>
      <p:ext uri="{BB962C8B-B14F-4D97-AF65-F5344CB8AC3E}">
        <p14:creationId xmlns:p14="http://schemas.microsoft.com/office/powerpoint/2010/main" val="3595933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682C-E3F0-425B-AFBC-548F21A9FC79}"/>
              </a:ext>
            </a:extLst>
          </p:cNvPr>
          <p:cNvSpPr>
            <a:spLocks noGrp="1"/>
          </p:cNvSpPr>
          <p:nvPr>
            <p:ph type="title"/>
          </p:nvPr>
        </p:nvSpPr>
        <p:spPr/>
        <p:txBody>
          <a:bodyPr/>
          <a:lstStyle/>
          <a:p>
            <a:r>
              <a:rPr lang="en-US" dirty="0"/>
              <a:t>AMY</a:t>
            </a:r>
          </a:p>
        </p:txBody>
      </p:sp>
      <p:pic>
        <p:nvPicPr>
          <p:cNvPr id="6" name="Picture 5" descr="A close up of text on a black background&#10;&#10;Description automatically generated">
            <a:extLst>
              <a:ext uri="{FF2B5EF4-FFF2-40B4-BE49-F238E27FC236}">
                <a16:creationId xmlns:a16="http://schemas.microsoft.com/office/drawing/2014/main" id="{0D0E62E5-6D95-4F1C-B797-266C4D90B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46" y="2524045"/>
            <a:ext cx="6772275" cy="1695450"/>
          </a:xfrm>
          <a:prstGeom prst="rect">
            <a:avLst/>
          </a:prstGeom>
        </p:spPr>
      </p:pic>
      <p:sp>
        <p:nvSpPr>
          <p:cNvPr id="13" name="Content Placeholder 2">
            <a:extLst>
              <a:ext uri="{FF2B5EF4-FFF2-40B4-BE49-F238E27FC236}">
                <a16:creationId xmlns:a16="http://schemas.microsoft.com/office/drawing/2014/main" id="{77EEA32C-46FC-47CF-AA38-8E8C563B9411}"/>
              </a:ext>
            </a:extLst>
          </p:cNvPr>
          <p:cNvSpPr txBox="1">
            <a:spLocks/>
          </p:cNvSpPr>
          <p:nvPr/>
        </p:nvSpPr>
        <p:spPr>
          <a:xfrm>
            <a:off x="407437" y="1501154"/>
            <a:ext cx="10133542" cy="5007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t>Power Analysis of Full Model: 42%</a:t>
            </a:r>
          </a:p>
          <a:p>
            <a:r>
              <a:rPr lang="en-US" sz="1400" dirty="0"/>
              <a:t>Neither Age Groups nor Valence Categories were significant once Valence Pair slopes were allowed to vary randomly.</a:t>
            </a:r>
            <a:endParaRPr lang="en-US" sz="1200" dirty="0"/>
          </a:p>
          <a:p>
            <a:pPr lvl="1"/>
            <a:r>
              <a:rPr lang="en-US" sz="1200" dirty="0"/>
              <a:t>Correlation ~ Age Group * Valence Pair + (Valence Pair | Participant) </a:t>
            </a:r>
            <a:r>
              <a:rPr lang="en-US" sz="1200" b="1" dirty="0"/>
              <a:t>[Best fitted model]</a:t>
            </a:r>
            <a:br>
              <a:rPr lang="en-US" sz="1200" b="1" dirty="0"/>
            </a:br>
            <a:br>
              <a:rPr lang="en-US" sz="1200" b="1" dirty="0"/>
            </a:br>
            <a:br>
              <a:rPr lang="en-US" sz="1200" b="1" dirty="0"/>
            </a:br>
            <a:br>
              <a:rPr lang="en-US" sz="1200" b="1" dirty="0"/>
            </a:br>
            <a:br>
              <a:rPr lang="en-US" sz="1200" b="1" dirty="0"/>
            </a:br>
            <a:br>
              <a:rPr lang="en-US" sz="1200" b="1" dirty="0"/>
            </a:br>
            <a:br>
              <a:rPr lang="en-US" sz="1200" b="1" dirty="0"/>
            </a:br>
            <a:br>
              <a:rPr lang="en-US" sz="1200" b="1" dirty="0"/>
            </a:br>
            <a:br>
              <a:rPr lang="en-US" sz="1200" b="1" dirty="0"/>
            </a:br>
            <a:br>
              <a:rPr lang="en-US" sz="1200" b="1" dirty="0"/>
            </a:br>
            <a:endParaRPr lang="en-US" sz="1200" b="1" dirty="0"/>
          </a:p>
          <a:p>
            <a:pPr lvl="1"/>
            <a:r>
              <a:rPr lang="en-US" sz="1200" dirty="0"/>
              <a:t>Despite the model above registering stronger than the null model, all models between this model and null model were not significant improvements, making me wonder if this is an example of overfitting?</a:t>
            </a:r>
          </a:p>
          <a:p>
            <a:endParaRPr lang="en-US" sz="1400" dirty="0"/>
          </a:p>
        </p:txBody>
      </p:sp>
    </p:spTree>
    <p:extLst>
      <p:ext uri="{BB962C8B-B14F-4D97-AF65-F5344CB8AC3E}">
        <p14:creationId xmlns:p14="http://schemas.microsoft.com/office/powerpoint/2010/main" val="2051055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F4B9-EA3F-49DF-A43F-521538F8A4DB}"/>
              </a:ext>
            </a:extLst>
          </p:cNvPr>
          <p:cNvSpPr>
            <a:spLocks noGrp="1"/>
          </p:cNvSpPr>
          <p:nvPr>
            <p:ph type="title"/>
          </p:nvPr>
        </p:nvSpPr>
        <p:spPr>
          <a:xfrm>
            <a:off x="382059" y="311813"/>
            <a:ext cx="8596668" cy="1009650"/>
          </a:xfrm>
        </p:spPr>
        <p:txBody>
          <a:bodyPr>
            <a:normAutofit/>
          </a:bodyPr>
          <a:lstStyle/>
          <a:p>
            <a:r>
              <a:rPr lang="en-US" dirty="0"/>
              <a:t>MLMs Adj. for Individual Differences</a:t>
            </a:r>
          </a:p>
        </p:txBody>
      </p:sp>
      <p:sp>
        <p:nvSpPr>
          <p:cNvPr id="3" name="Content Placeholder 2">
            <a:extLst>
              <a:ext uri="{FF2B5EF4-FFF2-40B4-BE49-F238E27FC236}">
                <a16:creationId xmlns:a16="http://schemas.microsoft.com/office/drawing/2014/main" id="{C11CE515-2F25-48DB-9E6D-FE26C022A1D1}"/>
              </a:ext>
            </a:extLst>
          </p:cNvPr>
          <p:cNvSpPr>
            <a:spLocks noGrp="1"/>
          </p:cNvSpPr>
          <p:nvPr>
            <p:ph idx="1"/>
          </p:nvPr>
        </p:nvSpPr>
        <p:spPr>
          <a:xfrm>
            <a:off x="382059" y="1082386"/>
            <a:ext cx="8596668" cy="5650923"/>
          </a:xfrm>
        </p:spPr>
        <p:txBody>
          <a:bodyPr>
            <a:normAutofit/>
          </a:bodyPr>
          <a:lstStyle/>
          <a:p>
            <a:r>
              <a:rPr lang="en-US" sz="1600" dirty="0"/>
              <a:t>For ACC, AMY, and NaCC, Age Group’s influence was diminished once individual differences were included as a random effect in the model.</a:t>
            </a:r>
          </a:p>
          <a:p>
            <a:endParaRPr lang="en-US" dirty="0"/>
          </a:p>
          <a:p>
            <a:endParaRPr lang="en-US" dirty="0"/>
          </a:p>
          <a:p>
            <a:pPr marL="0" indent="0">
              <a:buNone/>
            </a:pPr>
            <a:br>
              <a:rPr lang="en-US" dirty="0"/>
            </a:br>
            <a:endParaRPr lang="en-US" dirty="0"/>
          </a:p>
          <a:p>
            <a:pPr marL="0" indent="0">
              <a:buNone/>
            </a:pPr>
            <a:br>
              <a:rPr lang="en-US" dirty="0"/>
            </a:br>
            <a:br>
              <a:rPr lang="en-US" dirty="0"/>
            </a:br>
            <a:endParaRPr lang="en-US" dirty="0"/>
          </a:p>
          <a:p>
            <a:r>
              <a:rPr lang="en-US" sz="1600" dirty="0" err="1"/>
              <a:t>vmPFC</a:t>
            </a:r>
            <a:r>
              <a:rPr lang="en-US" sz="1600" dirty="0"/>
              <a:t> maintained Age Group differences after allowing intercepts to vary randomly by participant.</a:t>
            </a:r>
          </a:p>
          <a:p>
            <a:pPr marL="800100" lvl="2" indent="0">
              <a:lnSpc>
                <a:spcPct val="120000"/>
              </a:lnSpc>
              <a:spcBef>
                <a:spcPts val="0"/>
              </a:spcBef>
              <a:buNone/>
            </a:pPr>
            <a:br>
              <a:rPr lang="en-US" dirty="0"/>
            </a:br>
            <a:endParaRPr lang="en-US" sz="1100" dirty="0"/>
          </a:p>
        </p:txBody>
      </p:sp>
      <p:sp>
        <p:nvSpPr>
          <p:cNvPr id="11" name="TextBox 10">
            <a:extLst>
              <a:ext uri="{FF2B5EF4-FFF2-40B4-BE49-F238E27FC236}">
                <a16:creationId xmlns:a16="http://schemas.microsoft.com/office/drawing/2014/main" id="{0714ECD2-9C2B-42CC-8D67-7BEBFD9842B5}"/>
              </a:ext>
            </a:extLst>
          </p:cNvPr>
          <p:cNvSpPr txBox="1"/>
          <p:nvPr/>
        </p:nvSpPr>
        <p:spPr>
          <a:xfrm>
            <a:off x="765721" y="1994777"/>
            <a:ext cx="2759089" cy="1892826"/>
          </a:xfrm>
          <a:prstGeom prst="rect">
            <a:avLst/>
          </a:prstGeom>
          <a:noFill/>
        </p:spPr>
        <p:txBody>
          <a:bodyPr wrap="none" rtlCol="0">
            <a:spAutoFit/>
          </a:bodyPr>
          <a:lstStyle/>
          <a:p>
            <a:pPr algn="ctr"/>
            <a:r>
              <a:rPr lang="en-US" sz="900" b="1" dirty="0"/>
              <a:t>ANTERIOR CINGULATE CORTEX</a:t>
            </a:r>
          </a:p>
          <a:p>
            <a:r>
              <a:rPr lang="en-US" sz="900" dirty="0"/>
              <a:t>            		</a:t>
            </a:r>
            <a:r>
              <a:rPr lang="en-US" sz="900" dirty="0" err="1"/>
              <a:t>coef.est</a:t>
            </a:r>
            <a:r>
              <a:rPr lang="en-US" sz="900" dirty="0"/>
              <a:t> 		coef.se</a:t>
            </a:r>
          </a:p>
          <a:p>
            <a:r>
              <a:rPr lang="en-US" sz="900" dirty="0"/>
              <a:t>(Intercept)  	0.26    	 	0.02  </a:t>
            </a:r>
          </a:p>
          <a:p>
            <a:r>
              <a:rPr lang="en-US" sz="900" dirty="0" err="1"/>
              <a:t>Age.Dummy</a:t>
            </a:r>
            <a:r>
              <a:rPr lang="en-US" sz="900" dirty="0"/>
              <a:t>   	-0.04     		0.04  </a:t>
            </a:r>
          </a:p>
          <a:p>
            <a:endParaRPr lang="en-US" sz="900" dirty="0"/>
          </a:p>
          <a:p>
            <a:r>
              <a:rPr lang="en-US" sz="900" dirty="0"/>
              <a:t>Error terms:</a:t>
            </a:r>
          </a:p>
          <a:p>
            <a:r>
              <a:rPr lang="en-US" sz="900" dirty="0"/>
              <a:t> Groups      	Name        	</a:t>
            </a:r>
            <a:r>
              <a:rPr lang="en-US" sz="900" dirty="0" err="1"/>
              <a:t>Std.Dev</a:t>
            </a:r>
            <a:r>
              <a:rPr lang="en-US" sz="900" dirty="0"/>
              <a:t>.</a:t>
            </a:r>
          </a:p>
          <a:p>
            <a:r>
              <a:rPr lang="en-US" sz="900" dirty="0"/>
              <a:t> Participant 	(Intercept) 	0.13    </a:t>
            </a:r>
          </a:p>
          <a:p>
            <a:r>
              <a:rPr lang="en-US" sz="900" dirty="0"/>
              <a:t> Residual               	 	0.37    </a:t>
            </a:r>
          </a:p>
          <a:p>
            <a:r>
              <a:rPr lang="en-US" sz="900" dirty="0"/>
              <a:t>---</a:t>
            </a:r>
          </a:p>
          <a:p>
            <a:r>
              <a:rPr lang="en-US" sz="900" dirty="0"/>
              <a:t>number of obs: 6384, 	groups: Participant, 57</a:t>
            </a:r>
          </a:p>
          <a:p>
            <a:r>
              <a:rPr lang="en-US" sz="900" dirty="0"/>
              <a:t>AIC = 5663.8, DIC = 5656</a:t>
            </a:r>
          </a:p>
          <a:p>
            <a:r>
              <a:rPr lang="en-US" sz="900" dirty="0"/>
              <a:t>deviance = 5655.8 </a:t>
            </a:r>
          </a:p>
        </p:txBody>
      </p:sp>
      <p:cxnSp>
        <p:nvCxnSpPr>
          <p:cNvPr id="13" name="Straight Connector 12">
            <a:extLst>
              <a:ext uri="{FF2B5EF4-FFF2-40B4-BE49-F238E27FC236}">
                <a16:creationId xmlns:a16="http://schemas.microsoft.com/office/drawing/2014/main" id="{A6CB0AEF-50AA-4E20-92AD-7B83D9B613DE}"/>
              </a:ext>
            </a:extLst>
          </p:cNvPr>
          <p:cNvCxnSpPr/>
          <p:nvPr/>
        </p:nvCxnSpPr>
        <p:spPr>
          <a:xfrm>
            <a:off x="1808018" y="2649682"/>
            <a:ext cx="11326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726E1849-6A3E-4780-B349-F6FB5DCA2618}"/>
              </a:ext>
            </a:extLst>
          </p:cNvPr>
          <p:cNvCxnSpPr/>
          <p:nvPr/>
        </p:nvCxnSpPr>
        <p:spPr>
          <a:xfrm>
            <a:off x="4963391" y="2649682"/>
            <a:ext cx="11326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D282E105-5D0A-4EFC-83D4-3746CB44E720}"/>
              </a:ext>
            </a:extLst>
          </p:cNvPr>
          <p:cNvCxnSpPr/>
          <p:nvPr/>
        </p:nvCxnSpPr>
        <p:spPr>
          <a:xfrm>
            <a:off x="8122227" y="2649682"/>
            <a:ext cx="11326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7" name="Straight Connector 16">
            <a:extLst>
              <a:ext uri="{FF2B5EF4-FFF2-40B4-BE49-F238E27FC236}">
                <a16:creationId xmlns:a16="http://schemas.microsoft.com/office/drawing/2014/main" id="{59B2F6F8-8CC9-4381-9792-F5BDA63CFF7A}"/>
              </a:ext>
            </a:extLst>
          </p:cNvPr>
          <p:cNvCxnSpPr>
            <a:cxnSpLocks/>
          </p:cNvCxnSpPr>
          <p:nvPr/>
        </p:nvCxnSpPr>
        <p:spPr>
          <a:xfrm>
            <a:off x="4292934" y="5340927"/>
            <a:ext cx="1110338"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9BAEC81A-A3C0-4830-BC37-DBB47CA64862}"/>
              </a:ext>
            </a:extLst>
          </p:cNvPr>
          <p:cNvSpPr txBox="1"/>
          <p:nvPr/>
        </p:nvSpPr>
        <p:spPr>
          <a:xfrm>
            <a:off x="3908471" y="1994777"/>
            <a:ext cx="2805546" cy="1892826"/>
          </a:xfrm>
          <a:prstGeom prst="rect">
            <a:avLst/>
          </a:prstGeom>
          <a:noFill/>
        </p:spPr>
        <p:txBody>
          <a:bodyPr wrap="square" rtlCol="0">
            <a:spAutoFit/>
          </a:bodyPr>
          <a:lstStyle/>
          <a:p>
            <a:pPr algn="ctr"/>
            <a:r>
              <a:rPr lang="en-US" sz="900" b="1" dirty="0"/>
              <a:t>AMYGDALA</a:t>
            </a:r>
          </a:p>
          <a:p>
            <a:r>
              <a:rPr lang="en-US" sz="900" dirty="0"/>
              <a:t>           		 </a:t>
            </a:r>
            <a:r>
              <a:rPr lang="en-US" sz="900" dirty="0" err="1"/>
              <a:t>coef.est</a:t>
            </a:r>
            <a:r>
              <a:rPr lang="en-US" sz="900" dirty="0"/>
              <a:t> 	coef.se</a:t>
            </a:r>
          </a:p>
          <a:p>
            <a:r>
              <a:rPr lang="en-US" sz="900" dirty="0"/>
              <a:t>(Intercept) 	 0.23     		0.02  </a:t>
            </a:r>
          </a:p>
          <a:p>
            <a:r>
              <a:rPr lang="en-US" sz="900" dirty="0" err="1"/>
              <a:t>Age.Dummy</a:t>
            </a:r>
            <a:r>
              <a:rPr lang="en-US" sz="900" dirty="0"/>
              <a:t>   	-0.02    		0.03  </a:t>
            </a:r>
          </a:p>
          <a:p>
            <a:endParaRPr lang="en-US" sz="900" dirty="0"/>
          </a:p>
          <a:p>
            <a:r>
              <a:rPr lang="en-US" sz="900" dirty="0"/>
              <a:t>Error terms:</a:t>
            </a:r>
          </a:p>
          <a:p>
            <a:r>
              <a:rPr lang="en-US" sz="900" dirty="0"/>
              <a:t> Groups     	 Name        	</a:t>
            </a:r>
            <a:r>
              <a:rPr lang="en-US" sz="900" dirty="0" err="1"/>
              <a:t>Std.Dev</a:t>
            </a:r>
            <a:r>
              <a:rPr lang="en-US" sz="900" dirty="0"/>
              <a:t>.</a:t>
            </a:r>
          </a:p>
          <a:p>
            <a:r>
              <a:rPr lang="en-US" sz="900" dirty="0"/>
              <a:t> Participant 	(Intercept) 	0.11    </a:t>
            </a:r>
          </a:p>
          <a:p>
            <a:r>
              <a:rPr lang="en-US" sz="900" dirty="0"/>
              <a:t> Residual                		0.30    </a:t>
            </a:r>
          </a:p>
          <a:p>
            <a:r>
              <a:rPr lang="en-US" sz="900" dirty="0"/>
              <a:t>---</a:t>
            </a:r>
          </a:p>
          <a:p>
            <a:r>
              <a:rPr lang="en-US" sz="900" dirty="0"/>
              <a:t>number of obs: 6384, 	groups: Participant, 57</a:t>
            </a:r>
          </a:p>
          <a:p>
            <a:r>
              <a:rPr lang="en-US" sz="900" dirty="0"/>
              <a:t>AIC = 2739.1, DIC = 2731</a:t>
            </a:r>
          </a:p>
          <a:p>
            <a:r>
              <a:rPr lang="en-US" sz="900" dirty="0"/>
              <a:t>deviance = 2731.1 </a:t>
            </a:r>
          </a:p>
        </p:txBody>
      </p:sp>
      <p:sp>
        <p:nvSpPr>
          <p:cNvPr id="16" name="TextBox 15">
            <a:extLst>
              <a:ext uri="{FF2B5EF4-FFF2-40B4-BE49-F238E27FC236}">
                <a16:creationId xmlns:a16="http://schemas.microsoft.com/office/drawing/2014/main" id="{65D77257-7937-4411-8200-DD13FDB058F2}"/>
              </a:ext>
            </a:extLst>
          </p:cNvPr>
          <p:cNvSpPr txBox="1"/>
          <p:nvPr/>
        </p:nvSpPr>
        <p:spPr>
          <a:xfrm>
            <a:off x="7285757" y="1994777"/>
            <a:ext cx="2805547" cy="1892826"/>
          </a:xfrm>
          <a:prstGeom prst="rect">
            <a:avLst/>
          </a:prstGeom>
          <a:noFill/>
        </p:spPr>
        <p:txBody>
          <a:bodyPr wrap="square" rtlCol="0">
            <a:spAutoFit/>
          </a:bodyPr>
          <a:lstStyle/>
          <a:p>
            <a:pPr algn="ctr"/>
            <a:r>
              <a:rPr lang="en-US" sz="900" b="1" dirty="0"/>
              <a:t>NUCLEUS ACCUMBENS</a:t>
            </a:r>
          </a:p>
          <a:p>
            <a:r>
              <a:rPr lang="en-US" sz="900" dirty="0"/>
              <a:t>            		</a:t>
            </a:r>
            <a:r>
              <a:rPr lang="en-US" sz="900" dirty="0" err="1"/>
              <a:t>coef.est</a:t>
            </a:r>
            <a:r>
              <a:rPr lang="en-US" sz="900" dirty="0"/>
              <a:t> 		coef.se</a:t>
            </a:r>
          </a:p>
          <a:p>
            <a:r>
              <a:rPr lang="en-US" sz="900" dirty="0"/>
              <a:t>(Intercept)  	0.26     		0.02  </a:t>
            </a:r>
          </a:p>
          <a:p>
            <a:r>
              <a:rPr lang="en-US" sz="900" dirty="0" err="1"/>
              <a:t>Age.Dummy</a:t>
            </a:r>
            <a:r>
              <a:rPr lang="en-US" sz="900" dirty="0"/>
              <a:t>   	-0.04     		0.04  </a:t>
            </a:r>
          </a:p>
          <a:p>
            <a:endParaRPr lang="en-US" sz="900" dirty="0"/>
          </a:p>
          <a:p>
            <a:r>
              <a:rPr lang="en-US" sz="900" dirty="0"/>
              <a:t>Error terms:</a:t>
            </a:r>
          </a:p>
          <a:p>
            <a:r>
              <a:rPr lang="en-US" sz="900" dirty="0"/>
              <a:t> Groups      	Name        	</a:t>
            </a:r>
            <a:r>
              <a:rPr lang="en-US" sz="900" dirty="0" err="1"/>
              <a:t>Std.Dev</a:t>
            </a:r>
            <a:r>
              <a:rPr lang="en-US" sz="900" dirty="0"/>
              <a:t>.</a:t>
            </a:r>
          </a:p>
          <a:p>
            <a:r>
              <a:rPr lang="en-US" sz="900" dirty="0"/>
              <a:t> Participant 	(Intercept) 	0.13    </a:t>
            </a:r>
          </a:p>
          <a:p>
            <a:r>
              <a:rPr lang="en-US" sz="900" dirty="0"/>
              <a:t> Residual                		0.34    </a:t>
            </a:r>
          </a:p>
          <a:p>
            <a:r>
              <a:rPr lang="en-US" sz="900" dirty="0"/>
              <a:t>---</a:t>
            </a:r>
          </a:p>
          <a:p>
            <a:r>
              <a:rPr lang="en-US" sz="900" dirty="0"/>
              <a:t>number of obs: 6384, 	groups: Participant, 57</a:t>
            </a:r>
          </a:p>
          <a:p>
            <a:r>
              <a:rPr lang="en-US" sz="900" dirty="0"/>
              <a:t>AIC = 4440, DIC = 4432</a:t>
            </a:r>
          </a:p>
          <a:p>
            <a:r>
              <a:rPr lang="en-US" sz="900" dirty="0"/>
              <a:t>deviance = 4432.0 </a:t>
            </a:r>
            <a:endParaRPr lang="en-US" sz="2000" dirty="0"/>
          </a:p>
        </p:txBody>
      </p:sp>
      <p:sp>
        <p:nvSpPr>
          <p:cNvPr id="18" name="TextBox 17">
            <a:extLst>
              <a:ext uri="{FF2B5EF4-FFF2-40B4-BE49-F238E27FC236}">
                <a16:creationId xmlns:a16="http://schemas.microsoft.com/office/drawing/2014/main" id="{06F0D9DB-8653-4F9A-9D51-4CCD9A62A7EF}"/>
              </a:ext>
            </a:extLst>
          </p:cNvPr>
          <p:cNvSpPr txBox="1"/>
          <p:nvPr/>
        </p:nvSpPr>
        <p:spPr>
          <a:xfrm>
            <a:off x="3394608" y="4563484"/>
            <a:ext cx="2906989" cy="2169825"/>
          </a:xfrm>
          <a:prstGeom prst="rect">
            <a:avLst/>
          </a:prstGeom>
          <a:noFill/>
        </p:spPr>
        <p:txBody>
          <a:bodyPr wrap="square" rtlCol="0">
            <a:spAutoFit/>
          </a:bodyPr>
          <a:lstStyle/>
          <a:p>
            <a:pPr marL="800100" lvl="2" indent="-800100" algn="ctr">
              <a:spcBef>
                <a:spcPts val="0"/>
              </a:spcBef>
              <a:buNone/>
            </a:pPr>
            <a:r>
              <a:rPr lang="en-US" sz="900" dirty="0"/>
              <a:t> </a:t>
            </a:r>
            <a:r>
              <a:rPr lang="en-US" sz="900" b="1" dirty="0"/>
              <a:t>VENTROMEDIAL PREFRONTAL CORTEX</a:t>
            </a:r>
          </a:p>
          <a:p>
            <a:pPr marL="800100" lvl="2" indent="-800100">
              <a:spcBef>
                <a:spcPts val="0"/>
              </a:spcBef>
              <a:buNone/>
            </a:pPr>
            <a:r>
              <a:rPr lang="en-US" sz="900" dirty="0"/>
              <a:t>            		</a:t>
            </a:r>
            <a:r>
              <a:rPr lang="en-US" sz="900" dirty="0" err="1"/>
              <a:t>coef.est</a:t>
            </a:r>
            <a:r>
              <a:rPr lang="en-US" sz="900" dirty="0"/>
              <a:t> 		coef.se</a:t>
            </a:r>
          </a:p>
          <a:p>
            <a:pPr marL="800100" lvl="2" indent="-800100">
              <a:spcBef>
                <a:spcPts val="0"/>
              </a:spcBef>
              <a:buNone/>
            </a:pPr>
            <a:r>
              <a:rPr lang="en-US" sz="900" dirty="0"/>
              <a:t>(Intercept) 	 	0.30     		0.02  </a:t>
            </a:r>
          </a:p>
          <a:p>
            <a:pPr marL="800100" lvl="2" indent="-800100">
              <a:spcBef>
                <a:spcPts val="0"/>
              </a:spcBef>
              <a:buNone/>
            </a:pPr>
            <a:r>
              <a:rPr lang="en-US" sz="900" dirty="0" err="1"/>
              <a:t>Age.Dummy</a:t>
            </a:r>
            <a:r>
              <a:rPr lang="en-US" sz="900" dirty="0"/>
              <a:t>   		-0.08     		0.04  </a:t>
            </a:r>
          </a:p>
          <a:p>
            <a:pPr marL="800100" lvl="2" indent="-800100">
              <a:spcBef>
                <a:spcPts val="0"/>
              </a:spcBef>
              <a:buNone/>
            </a:pPr>
            <a:endParaRPr lang="en-US" sz="900" dirty="0"/>
          </a:p>
          <a:p>
            <a:pPr marL="800100" lvl="2" indent="-800100">
              <a:spcBef>
                <a:spcPts val="0"/>
              </a:spcBef>
              <a:buNone/>
            </a:pPr>
            <a:r>
              <a:rPr lang="en-US" sz="900" dirty="0"/>
              <a:t>Error terms:</a:t>
            </a:r>
          </a:p>
          <a:p>
            <a:pPr marL="800100" lvl="2" indent="-800100">
              <a:spcBef>
                <a:spcPts val="0"/>
              </a:spcBef>
              <a:buNone/>
            </a:pPr>
            <a:r>
              <a:rPr lang="en-US" sz="900" dirty="0"/>
              <a:t> Groups      		Name        	</a:t>
            </a:r>
            <a:r>
              <a:rPr lang="en-US" sz="900" dirty="0" err="1"/>
              <a:t>Std.Dev</a:t>
            </a:r>
            <a:r>
              <a:rPr lang="en-US" sz="900" dirty="0"/>
              <a:t>.</a:t>
            </a:r>
          </a:p>
          <a:p>
            <a:pPr marL="800100" lvl="2" indent="-800100">
              <a:spcBef>
                <a:spcPts val="0"/>
              </a:spcBef>
              <a:buNone/>
            </a:pPr>
            <a:r>
              <a:rPr lang="en-US" sz="900" dirty="0"/>
              <a:t> Participant 		(Intercept) 	0.14    </a:t>
            </a:r>
          </a:p>
          <a:p>
            <a:pPr marL="800100" lvl="2" indent="-800100">
              <a:spcBef>
                <a:spcPts val="0"/>
              </a:spcBef>
              <a:buNone/>
            </a:pPr>
            <a:r>
              <a:rPr lang="en-US" sz="900" dirty="0"/>
              <a:t> Residual               		0.34    </a:t>
            </a:r>
          </a:p>
          <a:p>
            <a:pPr marL="800100" lvl="2" indent="-800100">
              <a:spcBef>
                <a:spcPts val="0"/>
              </a:spcBef>
              <a:buNone/>
            </a:pPr>
            <a:r>
              <a:rPr lang="en-US" sz="900" dirty="0"/>
              <a:t>---</a:t>
            </a:r>
          </a:p>
          <a:p>
            <a:pPr marL="800100" lvl="2" indent="-800100">
              <a:spcBef>
                <a:spcPts val="0"/>
              </a:spcBef>
              <a:buNone/>
            </a:pPr>
            <a:r>
              <a:rPr lang="en-US" sz="900" dirty="0"/>
              <a:t>number of obs: 6384, 	groups: Participant, 57</a:t>
            </a:r>
          </a:p>
          <a:p>
            <a:pPr marL="800100" lvl="2" indent="-800100">
              <a:spcBef>
                <a:spcPts val="0"/>
              </a:spcBef>
              <a:buNone/>
            </a:pPr>
            <a:r>
              <a:rPr lang="en-US" sz="900" dirty="0"/>
              <a:t>AIC = 4518.4, DIC = 4510</a:t>
            </a:r>
          </a:p>
          <a:p>
            <a:pPr marL="800100" lvl="2" indent="-800100">
              <a:spcBef>
                <a:spcPts val="0"/>
              </a:spcBef>
              <a:buNone/>
            </a:pPr>
            <a:r>
              <a:rPr lang="en-US" sz="900" dirty="0"/>
              <a:t>deviance = 4510.4 </a:t>
            </a:r>
          </a:p>
          <a:p>
            <a:endParaRPr lang="en-US" dirty="0"/>
          </a:p>
        </p:txBody>
      </p:sp>
    </p:spTree>
    <p:extLst>
      <p:ext uri="{BB962C8B-B14F-4D97-AF65-F5344CB8AC3E}">
        <p14:creationId xmlns:p14="http://schemas.microsoft.com/office/powerpoint/2010/main" val="159688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682C-E3F0-425B-AFBC-548F21A9FC79}"/>
              </a:ext>
            </a:extLst>
          </p:cNvPr>
          <p:cNvSpPr>
            <a:spLocks noGrp="1"/>
          </p:cNvSpPr>
          <p:nvPr>
            <p:ph type="title"/>
          </p:nvPr>
        </p:nvSpPr>
        <p:spPr/>
        <p:txBody>
          <a:bodyPr/>
          <a:lstStyle/>
          <a:p>
            <a:r>
              <a:rPr lang="en-US" dirty="0"/>
              <a:t>NaCC</a:t>
            </a:r>
          </a:p>
        </p:txBody>
      </p:sp>
      <p:pic>
        <p:nvPicPr>
          <p:cNvPr id="6" name="Picture 5" descr="A close up of text on a black background&#10;&#10;Description automatically generated">
            <a:extLst>
              <a:ext uri="{FF2B5EF4-FFF2-40B4-BE49-F238E27FC236}">
                <a16:creationId xmlns:a16="http://schemas.microsoft.com/office/drawing/2014/main" id="{CB73767F-9D6F-42F8-99F9-820E9CA21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2662237"/>
            <a:ext cx="6750998" cy="1652588"/>
          </a:xfrm>
          <a:prstGeom prst="rect">
            <a:avLst/>
          </a:prstGeom>
        </p:spPr>
      </p:pic>
      <p:sp>
        <p:nvSpPr>
          <p:cNvPr id="8" name="TextBox 7">
            <a:extLst>
              <a:ext uri="{FF2B5EF4-FFF2-40B4-BE49-F238E27FC236}">
                <a16:creationId xmlns:a16="http://schemas.microsoft.com/office/drawing/2014/main" id="{8564B0D1-9873-4B22-822F-CA876A977441}"/>
              </a:ext>
            </a:extLst>
          </p:cNvPr>
          <p:cNvSpPr txBox="1"/>
          <p:nvPr/>
        </p:nvSpPr>
        <p:spPr>
          <a:xfrm>
            <a:off x="8742784" y="1007706"/>
            <a:ext cx="2010550" cy="369332"/>
          </a:xfrm>
          <a:prstGeom prst="rect">
            <a:avLst/>
          </a:prstGeom>
          <a:noFill/>
        </p:spPr>
        <p:txBody>
          <a:bodyPr wrap="none" rtlCol="0">
            <a:spAutoFit/>
          </a:bodyPr>
          <a:lstStyle/>
          <a:p>
            <a:r>
              <a:rPr lang="en-US" dirty="0"/>
              <a:t>Might be overfitted</a:t>
            </a:r>
          </a:p>
        </p:txBody>
      </p:sp>
      <p:sp>
        <p:nvSpPr>
          <p:cNvPr id="14" name="Content Placeholder 2">
            <a:extLst>
              <a:ext uri="{FF2B5EF4-FFF2-40B4-BE49-F238E27FC236}">
                <a16:creationId xmlns:a16="http://schemas.microsoft.com/office/drawing/2014/main" id="{2EB44E3D-EF4F-4A0E-BBE7-E68177574F01}"/>
              </a:ext>
            </a:extLst>
          </p:cNvPr>
          <p:cNvSpPr txBox="1">
            <a:spLocks/>
          </p:cNvSpPr>
          <p:nvPr/>
        </p:nvSpPr>
        <p:spPr>
          <a:xfrm>
            <a:off x="559837" y="1653554"/>
            <a:ext cx="10133542" cy="5007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t>Power Analysis of Full Model: 02%</a:t>
            </a:r>
          </a:p>
          <a:p>
            <a:r>
              <a:rPr lang="en-US" sz="1400" dirty="0"/>
              <a:t>Neither Valence Categories were significant once Valence Pair slopes were allowed to vary randomly.</a:t>
            </a:r>
            <a:endParaRPr lang="en-US" sz="1200" dirty="0"/>
          </a:p>
          <a:p>
            <a:pPr lvl="1"/>
            <a:r>
              <a:rPr lang="en-US" sz="1200" dirty="0"/>
              <a:t>Correlation ~ Valence Pair + (Valence Pair | Participant) </a:t>
            </a:r>
            <a:r>
              <a:rPr lang="en-US" sz="1200" b="1" dirty="0"/>
              <a:t>[Best fitted model]</a:t>
            </a:r>
            <a:br>
              <a:rPr lang="en-US" sz="1200" b="1" dirty="0"/>
            </a:br>
            <a:br>
              <a:rPr lang="en-US" sz="1200" b="1" dirty="0"/>
            </a:br>
            <a:br>
              <a:rPr lang="en-US" sz="1200" b="1" dirty="0"/>
            </a:br>
            <a:br>
              <a:rPr lang="en-US" sz="1200" b="1" dirty="0"/>
            </a:br>
            <a:br>
              <a:rPr lang="en-US" sz="1200" b="1" dirty="0"/>
            </a:br>
            <a:br>
              <a:rPr lang="en-US" sz="1200" b="1" dirty="0"/>
            </a:br>
            <a:br>
              <a:rPr lang="en-US" sz="1200" b="1" dirty="0"/>
            </a:br>
            <a:br>
              <a:rPr lang="en-US" sz="1200" b="1" dirty="0"/>
            </a:br>
            <a:br>
              <a:rPr lang="en-US" sz="1200" b="1" dirty="0"/>
            </a:br>
            <a:br>
              <a:rPr lang="en-US" sz="1200" b="1" dirty="0"/>
            </a:br>
            <a:endParaRPr lang="en-US" sz="1200" b="1" dirty="0"/>
          </a:p>
          <a:p>
            <a:pPr lvl="1"/>
            <a:r>
              <a:rPr lang="en-US" sz="1200" dirty="0"/>
              <a:t>Age Group did not fit well within our model</a:t>
            </a:r>
          </a:p>
          <a:p>
            <a:pPr lvl="1"/>
            <a:r>
              <a:rPr lang="en-US" sz="1200" dirty="0"/>
              <a:t>Despite the model above registering stronger than the null model, all models between this model and null model were not significant improvements, making me wonder if this is an example of overfitting?</a:t>
            </a:r>
          </a:p>
          <a:p>
            <a:endParaRPr lang="en-US" sz="1400" dirty="0"/>
          </a:p>
        </p:txBody>
      </p:sp>
    </p:spTree>
    <p:extLst>
      <p:ext uri="{BB962C8B-B14F-4D97-AF65-F5344CB8AC3E}">
        <p14:creationId xmlns:p14="http://schemas.microsoft.com/office/powerpoint/2010/main" val="3699250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9A37-7BB7-497E-AB0A-5A4887DE7539}"/>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215F4D3-E793-438B-A64E-5369F6E518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5569" y="2515394"/>
            <a:ext cx="5200650" cy="1247775"/>
          </a:xfrm>
        </p:spPr>
      </p:pic>
      <p:pic>
        <p:nvPicPr>
          <p:cNvPr id="7" name="Picture 6" descr="A close up of text on a black background&#10;&#10;Description automatically generated">
            <a:extLst>
              <a:ext uri="{FF2B5EF4-FFF2-40B4-BE49-F238E27FC236}">
                <a16:creationId xmlns:a16="http://schemas.microsoft.com/office/drawing/2014/main" id="{F3BB8D3D-FF69-49A8-AEC5-A3F1AE957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003676"/>
            <a:ext cx="6762750" cy="1847850"/>
          </a:xfrm>
          <a:prstGeom prst="rect">
            <a:avLst/>
          </a:prstGeom>
        </p:spPr>
      </p:pic>
    </p:spTree>
    <p:extLst>
      <p:ext uri="{BB962C8B-B14F-4D97-AF65-F5344CB8AC3E}">
        <p14:creationId xmlns:p14="http://schemas.microsoft.com/office/powerpoint/2010/main" val="392516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4284-CC28-493E-BD8F-7274B58D983E}"/>
              </a:ext>
            </a:extLst>
          </p:cNvPr>
          <p:cNvSpPr>
            <a:spLocks noGrp="1"/>
          </p:cNvSpPr>
          <p:nvPr>
            <p:ph type="title"/>
          </p:nvPr>
        </p:nvSpPr>
        <p:spPr>
          <a:xfrm>
            <a:off x="427860" y="297540"/>
            <a:ext cx="8596668" cy="1320800"/>
          </a:xfrm>
        </p:spPr>
        <p:txBody>
          <a:bodyPr/>
          <a:lstStyle/>
          <a:p>
            <a:r>
              <a:rPr lang="en-US" dirty="0"/>
              <a:t>Analysis</a:t>
            </a:r>
          </a:p>
        </p:txBody>
      </p:sp>
      <p:sp>
        <p:nvSpPr>
          <p:cNvPr id="3" name="Content Placeholder 2">
            <a:extLst>
              <a:ext uri="{FF2B5EF4-FFF2-40B4-BE49-F238E27FC236}">
                <a16:creationId xmlns:a16="http://schemas.microsoft.com/office/drawing/2014/main" id="{C84F3F58-852B-42A5-A829-6BDB4D3FB0AB}"/>
              </a:ext>
            </a:extLst>
          </p:cNvPr>
          <p:cNvSpPr>
            <a:spLocks noGrp="1"/>
          </p:cNvSpPr>
          <p:nvPr>
            <p:ph idx="1"/>
          </p:nvPr>
        </p:nvSpPr>
        <p:spPr>
          <a:xfrm>
            <a:off x="320653" y="2233957"/>
            <a:ext cx="10515600" cy="5190996"/>
          </a:xfrm>
        </p:spPr>
        <p:txBody>
          <a:bodyPr>
            <a:normAutofit/>
          </a:bodyPr>
          <a:lstStyle/>
          <a:p>
            <a:r>
              <a:rPr lang="en-US" dirty="0"/>
              <a:t>Within-ROI pairwise Pearson correlations for </a:t>
            </a:r>
            <a:br>
              <a:rPr lang="en-US" dirty="0"/>
            </a:br>
            <a:r>
              <a:rPr lang="en-US" dirty="0"/>
              <a:t>were performed between specific copes. </a:t>
            </a:r>
          </a:p>
          <a:p>
            <a:pPr lvl="1"/>
            <a:r>
              <a:rPr lang="en-US" dirty="0"/>
              <a:t>Voxels containing NAs were ignored. </a:t>
            </a:r>
          </a:p>
          <a:p>
            <a:pPr lvl="1"/>
            <a:r>
              <a:rPr lang="en-US" dirty="0"/>
              <a:t>Results were plotted into matrices</a:t>
            </a:r>
          </a:p>
        </p:txBody>
      </p:sp>
      <p:pic>
        <p:nvPicPr>
          <p:cNvPr id="4" name="Picture 3" descr="A screenshot of a video game&#10;&#10;Description automatically generated">
            <a:extLst>
              <a:ext uri="{FF2B5EF4-FFF2-40B4-BE49-F238E27FC236}">
                <a16:creationId xmlns:a16="http://schemas.microsoft.com/office/drawing/2014/main" id="{4B126A27-7037-446F-B561-D612632C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184" y="2037195"/>
            <a:ext cx="5917163" cy="4585288"/>
          </a:xfrm>
          <a:prstGeom prst="rect">
            <a:avLst/>
          </a:prstGeom>
        </p:spPr>
      </p:pic>
      <p:sp>
        <p:nvSpPr>
          <p:cNvPr id="7" name="Arrow: Down 6">
            <a:extLst>
              <a:ext uri="{FF2B5EF4-FFF2-40B4-BE49-F238E27FC236}">
                <a16:creationId xmlns:a16="http://schemas.microsoft.com/office/drawing/2014/main" id="{A420622E-8BE5-4F2B-B8C0-16B054B8D073}"/>
              </a:ext>
            </a:extLst>
          </p:cNvPr>
          <p:cNvSpPr/>
          <p:nvPr/>
        </p:nvSpPr>
        <p:spPr>
          <a:xfrm>
            <a:off x="6372539" y="1759956"/>
            <a:ext cx="1140127" cy="689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6F59A786-2B25-4A4C-902F-BE2B45D2C2C2}"/>
              </a:ext>
            </a:extLst>
          </p:cNvPr>
          <p:cNvSpPr/>
          <p:nvPr/>
        </p:nvSpPr>
        <p:spPr>
          <a:xfrm>
            <a:off x="8527879" y="1759957"/>
            <a:ext cx="1140127" cy="668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4A4CDE4-941F-433B-AD30-FAD817052CC8}"/>
              </a:ext>
            </a:extLst>
          </p:cNvPr>
          <p:cNvCxnSpPr>
            <a:cxnSpLocks/>
          </p:cNvCxnSpPr>
          <p:nvPr/>
        </p:nvCxnSpPr>
        <p:spPr>
          <a:xfrm>
            <a:off x="7512666" y="2658534"/>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B48D2206-7E31-4D6C-AF90-66A235189C2F}"/>
              </a:ext>
            </a:extLst>
          </p:cNvPr>
          <p:cNvCxnSpPr>
            <a:cxnSpLocks/>
          </p:cNvCxnSpPr>
          <p:nvPr/>
        </p:nvCxnSpPr>
        <p:spPr>
          <a:xfrm>
            <a:off x="7547700" y="6431211"/>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747165B-5D1C-4188-8378-32E87B516AF6}"/>
              </a:ext>
            </a:extLst>
          </p:cNvPr>
          <p:cNvCxnSpPr>
            <a:cxnSpLocks/>
          </p:cNvCxnSpPr>
          <p:nvPr/>
        </p:nvCxnSpPr>
        <p:spPr>
          <a:xfrm>
            <a:off x="7511743" y="2904240"/>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6F37D3CE-FF49-42D2-B0C6-2FAC278A25BB}"/>
              </a:ext>
            </a:extLst>
          </p:cNvPr>
          <p:cNvCxnSpPr>
            <a:cxnSpLocks/>
          </p:cNvCxnSpPr>
          <p:nvPr/>
        </p:nvCxnSpPr>
        <p:spPr>
          <a:xfrm>
            <a:off x="7521073" y="3100182"/>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D583557B-95C3-4379-BACE-17E97F0EE174}"/>
              </a:ext>
            </a:extLst>
          </p:cNvPr>
          <p:cNvCxnSpPr>
            <a:cxnSpLocks/>
          </p:cNvCxnSpPr>
          <p:nvPr/>
        </p:nvCxnSpPr>
        <p:spPr>
          <a:xfrm>
            <a:off x="7522439" y="3305456"/>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52638F13-761C-431E-8B21-53A8E0A3CEB7}"/>
              </a:ext>
            </a:extLst>
          </p:cNvPr>
          <p:cNvCxnSpPr>
            <a:cxnSpLocks/>
          </p:cNvCxnSpPr>
          <p:nvPr/>
        </p:nvCxnSpPr>
        <p:spPr>
          <a:xfrm>
            <a:off x="7511743" y="3447764"/>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C636CAEB-F327-459B-A7C8-10A26754BC60}"/>
              </a:ext>
            </a:extLst>
          </p:cNvPr>
          <p:cNvCxnSpPr>
            <a:cxnSpLocks/>
          </p:cNvCxnSpPr>
          <p:nvPr/>
        </p:nvCxnSpPr>
        <p:spPr>
          <a:xfrm>
            <a:off x="7521073" y="4036353"/>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CC188F33-A034-4E7B-BCF0-3A42A59FD6A0}"/>
              </a:ext>
            </a:extLst>
          </p:cNvPr>
          <p:cNvCxnSpPr>
            <a:cxnSpLocks/>
          </p:cNvCxnSpPr>
          <p:nvPr/>
        </p:nvCxnSpPr>
        <p:spPr>
          <a:xfrm>
            <a:off x="7483751" y="4829455"/>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EED6B77F-2C4A-4DAA-8986-52E4F8CCDFD8}"/>
              </a:ext>
            </a:extLst>
          </p:cNvPr>
          <p:cNvCxnSpPr>
            <a:cxnSpLocks/>
          </p:cNvCxnSpPr>
          <p:nvPr/>
        </p:nvCxnSpPr>
        <p:spPr>
          <a:xfrm>
            <a:off x="7511743" y="4241628"/>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16C2977-7D94-472A-BDB7-7AAE74434AA9}"/>
              </a:ext>
            </a:extLst>
          </p:cNvPr>
          <p:cNvCxnSpPr>
            <a:cxnSpLocks/>
          </p:cNvCxnSpPr>
          <p:nvPr/>
        </p:nvCxnSpPr>
        <p:spPr>
          <a:xfrm>
            <a:off x="7483750" y="4652175"/>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BF4470D-A496-4254-8E92-DA4218589A7C}"/>
              </a:ext>
            </a:extLst>
          </p:cNvPr>
          <p:cNvCxnSpPr>
            <a:cxnSpLocks/>
          </p:cNvCxnSpPr>
          <p:nvPr/>
        </p:nvCxnSpPr>
        <p:spPr>
          <a:xfrm>
            <a:off x="7483751" y="5050282"/>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68986E5-50CC-4791-9DBA-8F2B2AA5CEB2}"/>
              </a:ext>
            </a:extLst>
          </p:cNvPr>
          <p:cNvCxnSpPr>
            <a:cxnSpLocks/>
          </p:cNvCxnSpPr>
          <p:nvPr/>
        </p:nvCxnSpPr>
        <p:spPr>
          <a:xfrm>
            <a:off x="7521073" y="5252113"/>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B44E9215-04EB-47EB-9118-0BCB0EA3A324}"/>
              </a:ext>
            </a:extLst>
          </p:cNvPr>
          <p:cNvCxnSpPr>
            <a:cxnSpLocks/>
          </p:cNvCxnSpPr>
          <p:nvPr/>
        </p:nvCxnSpPr>
        <p:spPr>
          <a:xfrm>
            <a:off x="7512664" y="5445277"/>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1677A92F-C069-4BFD-A1CA-DC2F34623F90}"/>
              </a:ext>
            </a:extLst>
          </p:cNvPr>
          <p:cNvCxnSpPr>
            <a:cxnSpLocks/>
          </p:cNvCxnSpPr>
          <p:nvPr/>
        </p:nvCxnSpPr>
        <p:spPr>
          <a:xfrm>
            <a:off x="7512665" y="5650551"/>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90537B5-6940-420D-BEED-7300102B6AD3}"/>
              </a:ext>
            </a:extLst>
          </p:cNvPr>
          <p:cNvCxnSpPr>
            <a:cxnSpLocks/>
          </p:cNvCxnSpPr>
          <p:nvPr/>
        </p:nvCxnSpPr>
        <p:spPr>
          <a:xfrm>
            <a:off x="7547699" y="6229048"/>
            <a:ext cx="980179" cy="0"/>
          </a:xfrm>
          <a:prstGeom prst="line">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5" name="Left Brace 24">
            <a:extLst>
              <a:ext uri="{FF2B5EF4-FFF2-40B4-BE49-F238E27FC236}">
                <a16:creationId xmlns:a16="http://schemas.microsoft.com/office/drawing/2014/main" id="{AB3EE2F1-E196-4E58-B97E-3EAA924DAF8B}"/>
              </a:ext>
            </a:extLst>
          </p:cNvPr>
          <p:cNvSpPr/>
          <p:nvPr/>
        </p:nvSpPr>
        <p:spPr>
          <a:xfrm rot="5400000">
            <a:off x="7835606" y="509230"/>
            <a:ext cx="369332" cy="2132149"/>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CB22895E-9E42-4D91-B308-2F602205BF52}"/>
              </a:ext>
            </a:extLst>
          </p:cNvPr>
          <p:cNvSpPr txBox="1"/>
          <p:nvPr/>
        </p:nvSpPr>
        <p:spPr>
          <a:xfrm>
            <a:off x="7229703" y="1037976"/>
            <a:ext cx="1637115" cy="369332"/>
          </a:xfrm>
          <a:prstGeom prst="rect">
            <a:avLst/>
          </a:prstGeom>
          <a:noFill/>
        </p:spPr>
        <p:txBody>
          <a:bodyPr wrap="none" rtlCol="0">
            <a:spAutoFit/>
          </a:bodyPr>
          <a:lstStyle/>
          <a:p>
            <a:r>
              <a:rPr lang="en-US" dirty="0"/>
              <a:t>r</a:t>
            </a:r>
            <a:r>
              <a:rPr lang="en-US" baseline="-25000" dirty="0"/>
              <a:t>Pos1Neg2</a:t>
            </a:r>
            <a:r>
              <a:rPr lang="en-US" dirty="0"/>
              <a:t> = 0.234</a:t>
            </a:r>
          </a:p>
        </p:txBody>
      </p:sp>
    </p:spTree>
    <p:extLst>
      <p:ext uri="{BB962C8B-B14F-4D97-AF65-F5344CB8AC3E}">
        <p14:creationId xmlns:p14="http://schemas.microsoft.com/office/powerpoint/2010/main" val="86668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682C-E3F0-425B-AFBC-548F21A9FC79}"/>
              </a:ext>
            </a:extLst>
          </p:cNvPr>
          <p:cNvSpPr>
            <a:spLocks noGrp="1"/>
          </p:cNvSpPr>
          <p:nvPr>
            <p:ph type="title"/>
          </p:nvPr>
        </p:nvSpPr>
        <p:spPr/>
        <p:txBody>
          <a:bodyPr/>
          <a:lstStyle/>
          <a:p>
            <a:r>
              <a:rPr lang="en-US" dirty="0"/>
              <a:t>vmPFC</a:t>
            </a:r>
          </a:p>
        </p:txBody>
      </p:sp>
      <p:pic>
        <p:nvPicPr>
          <p:cNvPr id="6" name="Picture 5" descr="A close up of text on a black background&#10;&#10;Description automatically generated">
            <a:extLst>
              <a:ext uri="{FF2B5EF4-FFF2-40B4-BE49-F238E27FC236}">
                <a16:creationId xmlns:a16="http://schemas.microsoft.com/office/drawing/2014/main" id="{D9B4A5F3-60D8-4319-A551-DE3A29194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231" y="2413787"/>
            <a:ext cx="6858000" cy="1695450"/>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B803DE70-4D71-4A7D-A32E-5AF9A14A9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31" y="4474038"/>
            <a:ext cx="6724650" cy="1790700"/>
          </a:xfrm>
          <a:prstGeom prst="rect">
            <a:avLst/>
          </a:prstGeom>
        </p:spPr>
      </p:pic>
      <p:sp>
        <p:nvSpPr>
          <p:cNvPr id="15" name="Content Placeholder 2">
            <a:extLst>
              <a:ext uri="{FF2B5EF4-FFF2-40B4-BE49-F238E27FC236}">
                <a16:creationId xmlns:a16="http://schemas.microsoft.com/office/drawing/2014/main" id="{6A885D9A-89F0-4BD4-80AD-21993D2E3684}"/>
              </a:ext>
            </a:extLst>
          </p:cNvPr>
          <p:cNvSpPr txBox="1">
            <a:spLocks/>
          </p:cNvSpPr>
          <p:nvPr/>
        </p:nvSpPr>
        <p:spPr>
          <a:xfrm>
            <a:off x="429683" y="1488612"/>
            <a:ext cx="10133542" cy="5007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t>Power Analysis of Full Model: 58%</a:t>
            </a:r>
          </a:p>
          <a:p>
            <a:r>
              <a:rPr lang="en-US" sz="1400" dirty="0"/>
              <a:t>Valence Categories were significant once Valence Pair slopes were allowed to vary randomly. However, Age Group was.</a:t>
            </a:r>
          </a:p>
          <a:p>
            <a:pPr lvl="1"/>
            <a:r>
              <a:rPr lang="en-US" sz="1200" dirty="0"/>
              <a:t>Correlation ~ Age Group * Valence Pair + (1 | Participant)</a:t>
            </a: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a:p>
            <a:pPr lvl="1"/>
            <a:r>
              <a:rPr lang="en-US" sz="1200" dirty="0"/>
              <a:t>Correlation ~ Age Group * Valence Pair + (Valence Pair | Participant) </a:t>
            </a:r>
            <a:r>
              <a:rPr lang="en-US" sz="1200" b="1" dirty="0"/>
              <a:t>[Best fitted model]</a:t>
            </a:r>
          </a:p>
          <a:p>
            <a:pPr lvl="1"/>
            <a:endParaRPr lang="en-US" sz="1200" dirty="0"/>
          </a:p>
        </p:txBody>
      </p:sp>
    </p:spTree>
    <p:extLst>
      <p:ext uri="{BB962C8B-B14F-4D97-AF65-F5344CB8AC3E}">
        <p14:creationId xmlns:p14="http://schemas.microsoft.com/office/powerpoint/2010/main" val="3767314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C754-192E-4BBC-ADD0-BB1051DE3150}"/>
              </a:ext>
            </a:extLst>
          </p:cNvPr>
          <p:cNvSpPr>
            <a:spLocks noGrp="1"/>
          </p:cNvSpPr>
          <p:nvPr>
            <p:ph type="title"/>
          </p:nvPr>
        </p:nvSpPr>
        <p:spPr/>
        <p:txBody>
          <a:bodyPr/>
          <a:lstStyle/>
          <a:p>
            <a:endParaRPr lang="en-US"/>
          </a:p>
        </p:txBody>
      </p:sp>
      <p:pic>
        <p:nvPicPr>
          <p:cNvPr id="5" name="Content Placeholder 4" descr="A picture containing food&#10;&#10;Description automatically generated">
            <a:extLst>
              <a:ext uri="{FF2B5EF4-FFF2-40B4-BE49-F238E27FC236}">
                <a16:creationId xmlns:a16="http://schemas.microsoft.com/office/drawing/2014/main" id="{0F650006-F800-43B7-8A53-98D7670C8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69" y="2586831"/>
            <a:ext cx="5219700" cy="1181100"/>
          </a:xfrm>
        </p:spPr>
      </p:pic>
      <p:pic>
        <p:nvPicPr>
          <p:cNvPr id="7" name="Picture 6">
            <a:extLst>
              <a:ext uri="{FF2B5EF4-FFF2-40B4-BE49-F238E27FC236}">
                <a16:creationId xmlns:a16="http://schemas.microsoft.com/office/drawing/2014/main" id="{D2690CCC-455E-418A-8A91-5FF721CDD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4424362"/>
            <a:ext cx="3086100" cy="381000"/>
          </a:xfrm>
          <a:prstGeom prst="rect">
            <a:avLst/>
          </a:prstGeom>
        </p:spPr>
      </p:pic>
      <p:pic>
        <p:nvPicPr>
          <p:cNvPr id="9" name="Picture 8" descr="A close up of text on a black background&#10;&#10;Description automatically generated">
            <a:extLst>
              <a:ext uri="{FF2B5EF4-FFF2-40B4-BE49-F238E27FC236}">
                <a16:creationId xmlns:a16="http://schemas.microsoft.com/office/drawing/2014/main" id="{E5A06965-8B08-4F37-B596-48A976772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825" y="4295775"/>
            <a:ext cx="6591300" cy="17907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5A922BC2-B4B0-44FB-A367-0D7C2F32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5125" y="3052762"/>
            <a:ext cx="3314700" cy="105727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11F2F21-29CC-49AF-98A0-361472A2B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4716" y="609600"/>
            <a:ext cx="3409950" cy="3362325"/>
          </a:xfrm>
          <a:prstGeom prst="rect">
            <a:avLst/>
          </a:prstGeom>
        </p:spPr>
      </p:pic>
    </p:spTree>
    <p:extLst>
      <p:ext uri="{BB962C8B-B14F-4D97-AF65-F5344CB8AC3E}">
        <p14:creationId xmlns:p14="http://schemas.microsoft.com/office/powerpoint/2010/main" val="145257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6F93-D5E8-4962-A225-6504DE4C7CB7}"/>
              </a:ext>
            </a:extLst>
          </p:cNvPr>
          <p:cNvSpPr>
            <a:spLocks noGrp="1"/>
          </p:cNvSpPr>
          <p:nvPr>
            <p:ph type="title"/>
          </p:nvPr>
        </p:nvSpPr>
        <p:spPr>
          <a:xfrm>
            <a:off x="439209" y="276120"/>
            <a:ext cx="8596668" cy="1320800"/>
          </a:xfrm>
        </p:spPr>
        <p:txBody>
          <a:bodyPr/>
          <a:lstStyle/>
          <a:p>
            <a:r>
              <a:rPr lang="en-US" dirty="0"/>
              <a:t>Data Issues</a:t>
            </a:r>
          </a:p>
        </p:txBody>
      </p:sp>
      <p:sp>
        <p:nvSpPr>
          <p:cNvPr id="3" name="Content Placeholder 2">
            <a:extLst>
              <a:ext uri="{FF2B5EF4-FFF2-40B4-BE49-F238E27FC236}">
                <a16:creationId xmlns:a16="http://schemas.microsoft.com/office/drawing/2014/main" id="{BF757139-863B-4E52-B794-3D37E85A9497}"/>
              </a:ext>
            </a:extLst>
          </p:cNvPr>
          <p:cNvSpPr>
            <a:spLocks noGrp="1"/>
          </p:cNvSpPr>
          <p:nvPr>
            <p:ph idx="1"/>
          </p:nvPr>
        </p:nvSpPr>
        <p:spPr>
          <a:xfrm>
            <a:off x="591608" y="1186579"/>
            <a:ext cx="8596668" cy="3880773"/>
          </a:xfrm>
        </p:spPr>
        <p:txBody>
          <a:bodyPr/>
          <a:lstStyle/>
          <a:p>
            <a:r>
              <a:rPr lang="en-US" dirty="0"/>
              <a:t>Uneven sample sizes in Age Group (Children to Adults)</a:t>
            </a:r>
          </a:p>
          <a:p>
            <a:r>
              <a:rPr lang="en-US" dirty="0"/>
              <a:t>Uneven sample sizes in Valence Pair (Mixed to Congruent Pairs)</a:t>
            </a:r>
          </a:p>
          <a:p>
            <a:r>
              <a:rPr lang="en-US" dirty="0"/>
              <a:t>Kurtosis in Activation Data</a:t>
            </a:r>
          </a:p>
          <a:p>
            <a:r>
              <a:rPr lang="en-US" dirty="0"/>
              <a:t>Negative Skew in Correlation Data</a:t>
            </a:r>
          </a:p>
          <a:p>
            <a:r>
              <a:rPr lang="en-US" dirty="0"/>
              <a:t>MLMs may have been significantly underpowered to measure effects</a:t>
            </a:r>
          </a:p>
          <a:p>
            <a:pPr lvl="1"/>
            <a:r>
              <a:rPr lang="en-US" dirty="0"/>
              <a:t>(1000 Simulations ran)</a:t>
            </a:r>
          </a:p>
          <a:p>
            <a:pPr lvl="1"/>
            <a:endParaRPr lang="en-US" dirty="0"/>
          </a:p>
        </p:txBody>
      </p:sp>
      <p:graphicFrame>
        <p:nvGraphicFramePr>
          <p:cNvPr id="4" name="Table 4">
            <a:extLst>
              <a:ext uri="{FF2B5EF4-FFF2-40B4-BE49-F238E27FC236}">
                <a16:creationId xmlns:a16="http://schemas.microsoft.com/office/drawing/2014/main" id="{D9AEA2B3-2423-4014-AD58-88160C0BCDB6}"/>
              </a:ext>
            </a:extLst>
          </p:cNvPr>
          <p:cNvGraphicFramePr>
            <a:graphicFrameLocks noGrp="1"/>
          </p:cNvGraphicFramePr>
          <p:nvPr>
            <p:extLst>
              <p:ext uri="{D42A27DB-BD31-4B8C-83A1-F6EECF244321}">
                <p14:modId xmlns:p14="http://schemas.microsoft.com/office/powerpoint/2010/main" val="3221248052"/>
              </p:ext>
            </p:extLst>
          </p:nvPr>
        </p:nvGraphicFramePr>
        <p:xfrm>
          <a:off x="6538593" y="3251656"/>
          <a:ext cx="5444838" cy="3434264"/>
        </p:xfrm>
        <a:graphic>
          <a:graphicData uri="http://schemas.openxmlformats.org/drawingml/2006/table">
            <a:tbl>
              <a:tblPr firstRow="1" bandRow="1">
                <a:tableStyleId>{5C22544A-7EE6-4342-B048-85BDC9FD1C3A}</a:tableStyleId>
              </a:tblPr>
              <a:tblGrid>
                <a:gridCol w="1204196">
                  <a:extLst>
                    <a:ext uri="{9D8B030D-6E8A-4147-A177-3AD203B41FA5}">
                      <a16:colId xmlns:a16="http://schemas.microsoft.com/office/drawing/2014/main" val="3413250501"/>
                    </a:ext>
                  </a:extLst>
                </a:gridCol>
                <a:gridCol w="1496188">
                  <a:extLst>
                    <a:ext uri="{9D8B030D-6E8A-4147-A177-3AD203B41FA5}">
                      <a16:colId xmlns:a16="http://schemas.microsoft.com/office/drawing/2014/main" val="2713361854"/>
                    </a:ext>
                  </a:extLst>
                </a:gridCol>
                <a:gridCol w="1372227">
                  <a:extLst>
                    <a:ext uri="{9D8B030D-6E8A-4147-A177-3AD203B41FA5}">
                      <a16:colId xmlns:a16="http://schemas.microsoft.com/office/drawing/2014/main" val="4127994126"/>
                    </a:ext>
                  </a:extLst>
                </a:gridCol>
                <a:gridCol w="1372227">
                  <a:extLst>
                    <a:ext uri="{9D8B030D-6E8A-4147-A177-3AD203B41FA5}">
                      <a16:colId xmlns:a16="http://schemas.microsoft.com/office/drawing/2014/main" val="2458637324"/>
                    </a:ext>
                  </a:extLst>
                </a:gridCol>
              </a:tblGrid>
              <a:tr h="290946">
                <a:tc>
                  <a:txBody>
                    <a:bodyPr/>
                    <a:lstStyle/>
                    <a:p>
                      <a:pPr algn="ctr"/>
                      <a:r>
                        <a:rPr lang="en-US" dirty="0"/>
                        <a:t>POWER</a:t>
                      </a:r>
                    </a:p>
                  </a:txBody>
                  <a:tcPr/>
                </a:tc>
                <a:tc>
                  <a:txBody>
                    <a:bodyPr/>
                    <a:lstStyle/>
                    <a:p>
                      <a:pPr algn="ctr"/>
                      <a:r>
                        <a:rPr lang="en-US" dirty="0"/>
                        <a:t>Age Group</a:t>
                      </a:r>
                    </a:p>
                  </a:txBody>
                  <a:tcPr/>
                </a:tc>
                <a:tc>
                  <a:txBody>
                    <a:bodyPr/>
                    <a:lstStyle/>
                    <a:p>
                      <a:pPr algn="ctr"/>
                      <a:r>
                        <a:rPr lang="en-US" dirty="0"/>
                        <a:t>Valence</a:t>
                      </a:r>
                    </a:p>
                  </a:txBody>
                  <a:tcPr/>
                </a:tc>
                <a:tc>
                  <a:txBody>
                    <a:bodyPr/>
                    <a:lstStyle/>
                    <a:p>
                      <a:pPr algn="ctr"/>
                      <a:r>
                        <a:rPr lang="en-US" dirty="0"/>
                        <a:t>Interaction</a:t>
                      </a:r>
                    </a:p>
                  </a:txBody>
                  <a:tcPr/>
                </a:tc>
                <a:extLst>
                  <a:ext uri="{0D108BD9-81ED-4DB2-BD59-A6C34878D82A}">
                    <a16:rowId xmlns:a16="http://schemas.microsoft.com/office/drawing/2014/main" val="446702175"/>
                  </a:ext>
                </a:extLst>
              </a:tr>
              <a:tr h="122057">
                <a:tc>
                  <a:txBody>
                    <a:bodyPr/>
                    <a:lstStyle/>
                    <a:p>
                      <a:pPr algn="r"/>
                      <a:r>
                        <a:rPr lang="en-US" sz="1600" b="1" dirty="0"/>
                        <a:t>ACC</a:t>
                      </a:r>
                    </a:p>
                  </a:txBody>
                  <a:tcPr/>
                </a:tc>
                <a:tc>
                  <a:txBody>
                    <a:bodyPr/>
                    <a:lstStyle/>
                    <a:p>
                      <a:pPr algn="ctr"/>
                      <a:r>
                        <a:rPr lang="en-US" sz="1600" dirty="0"/>
                        <a:t>36.80 %</a:t>
                      </a:r>
                    </a:p>
                  </a:txBody>
                  <a:tcPr/>
                </a:tc>
                <a:tc>
                  <a:txBody>
                    <a:bodyPr/>
                    <a:lstStyle/>
                    <a:p>
                      <a:pPr algn="ctr"/>
                      <a:r>
                        <a:rPr lang="en-US" sz="1600" dirty="0"/>
                        <a:t>73.70 %</a:t>
                      </a:r>
                    </a:p>
                  </a:txBody>
                  <a:tcPr/>
                </a:tc>
                <a:tc>
                  <a:txBody>
                    <a:bodyPr/>
                    <a:lstStyle/>
                    <a:p>
                      <a:pPr algn="ctr"/>
                      <a:r>
                        <a:rPr lang="en-US" sz="1600" dirty="0"/>
                        <a:t>40.20 %</a:t>
                      </a:r>
                    </a:p>
                  </a:txBody>
                  <a:tcPr/>
                </a:tc>
                <a:extLst>
                  <a:ext uri="{0D108BD9-81ED-4DB2-BD59-A6C34878D82A}">
                    <a16:rowId xmlns:a16="http://schemas.microsoft.com/office/drawing/2014/main" val="901676867"/>
                  </a:ext>
                </a:extLst>
              </a:tr>
              <a:tr h="447224">
                <a:tc>
                  <a:txBody>
                    <a:bodyPr/>
                    <a:lstStyle/>
                    <a:p>
                      <a:pPr algn="r"/>
                      <a:r>
                        <a:rPr lang="en-US" sz="1100" b="0" dirty="0"/>
                        <a:t>CIs</a:t>
                      </a:r>
                    </a:p>
                  </a:txBody>
                  <a:tcPr/>
                </a:tc>
                <a:tc>
                  <a:txBody>
                    <a:bodyPr/>
                    <a:lstStyle/>
                    <a:p>
                      <a:pPr algn="ctr"/>
                      <a:r>
                        <a:rPr lang="en-US" sz="1100" dirty="0"/>
                        <a:t>(33.80 % – 39.87 %) </a:t>
                      </a:r>
                    </a:p>
                  </a:txBody>
                  <a:tcPr/>
                </a:tc>
                <a:tc>
                  <a:txBody>
                    <a:bodyPr/>
                    <a:lstStyle/>
                    <a:p>
                      <a:pPr algn="ctr"/>
                      <a:r>
                        <a:rPr lang="en-US" sz="1100" dirty="0"/>
                        <a:t>(70.85 % – 76.41 %) </a:t>
                      </a:r>
                    </a:p>
                  </a:txBody>
                  <a:tcPr/>
                </a:tc>
                <a:tc>
                  <a:txBody>
                    <a:bodyPr/>
                    <a:lstStyle/>
                    <a:p>
                      <a:pPr algn="ctr"/>
                      <a:r>
                        <a:rPr lang="en-US" sz="1100" dirty="0"/>
                        <a:t>(37.14 % – 43.31 %) </a:t>
                      </a:r>
                    </a:p>
                  </a:txBody>
                  <a:tcPr/>
                </a:tc>
                <a:extLst>
                  <a:ext uri="{0D108BD9-81ED-4DB2-BD59-A6C34878D82A}">
                    <a16:rowId xmlns:a16="http://schemas.microsoft.com/office/drawing/2014/main" val="1012592015"/>
                  </a:ext>
                </a:extLst>
              </a:tr>
              <a:tr h="0">
                <a:tc>
                  <a:txBody>
                    <a:bodyPr/>
                    <a:lstStyle/>
                    <a:p>
                      <a:pPr algn="r"/>
                      <a:r>
                        <a:rPr lang="en-US" sz="1600" b="1" dirty="0"/>
                        <a:t>AMY</a:t>
                      </a:r>
                    </a:p>
                  </a:txBody>
                  <a:tcPr/>
                </a:tc>
                <a:tc>
                  <a:txBody>
                    <a:bodyPr/>
                    <a:lstStyle/>
                    <a:p>
                      <a:pPr algn="ctr"/>
                      <a:r>
                        <a:rPr lang="en-US" sz="1600" dirty="0"/>
                        <a:t>38.20 %</a:t>
                      </a:r>
                    </a:p>
                  </a:txBody>
                  <a:tcPr/>
                </a:tc>
                <a:tc>
                  <a:txBody>
                    <a:bodyPr/>
                    <a:lstStyle/>
                    <a:p>
                      <a:pPr algn="ctr"/>
                      <a:r>
                        <a:rPr lang="en-US" sz="1600" dirty="0"/>
                        <a:t>38.80 %</a:t>
                      </a:r>
                    </a:p>
                  </a:txBody>
                  <a:tcPr/>
                </a:tc>
                <a:tc>
                  <a:txBody>
                    <a:bodyPr/>
                    <a:lstStyle/>
                    <a:p>
                      <a:pPr algn="ctr"/>
                      <a:r>
                        <a:rPr lang="en-US" sz="1600" dirty="0"/>
                        <a:t>34.40 %</a:t>
                      </a:r>
                    </a:p>
                  </a:txBody>
                  <a:tcPr/>
                </a:tc>
                <a:extLst>
                  <a:ext uri="{0D108BD9-81ED-4DB2-BD59-A6C34878D82A}">
                    <a16:rowId xmlns:a16="http://schemas.microsoft.com/office/drawing/2014/main" val="498884577"/>
                  </a:ext>
                </a:extLst>
              </a:tr>
              <a:tr h="0">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0" dirty="0"/>
                        <a:t>CIs</a:t>
                      </a:r>
                    </a:p>
                    <a:p>
                      <a:pPr algn="r"/>
                      <a:endParaRPr lang="en-US" sz="1100" b="1" dirty="0"/>
                    </a:p>
                  </a:txBody>
                  <a:tcPr/>
                </a:tc>
                <a:tc>
                  <a:txBody>
                    <a:bodyPr/>
                    <a:lstStyle/>
                    <a:p>
                      <a:pPr algn="ctr"/>
                      <a:r>
                        <a:rPr lang="en-US" sz="1100" dirty="0"/>
                        <a:t>(35.18 % – 41.29 %) </a:t>
                      </a:r>
                    </a:p>
                  </a:txBody>
                  <a:tcPr/>
                </a:tc>
                <a:tc>
                  <a:txBody>
                    <a:bodyPr/>
                    <a:lstStyle/>
                    <a:p>
                      <a:pPr algn="ctr"/>
                      <a:r>
                        <a:rPr lang="en-US" sz="1100" dirty="0"/>
                        <a:t>(35.77 % – 41.90 %) </a:t>
                      </a:r>
                    </a:p>
                  </a:txBody>
                  <a:tcPr/>
                </a:tc>
                <a:tc>
                  <a:txBody>
                    <a:bodyPr/>
                    <a:lstStyle/>
                    <a:p>
                      <a:pPr algn="ctr"/>
                      <a:r>
                        <a:rPr lang="en-US" sz="1100" dirty="0"/>
                        <a:t>(31.46 % – 37.44 %) </a:t>
                      </a:r>
                    </a:p>
                  </a:txBody>
                  <a:tcPr/>
                </a:tc>
                <a:extLst>
                  <a:ext uri="{0D108BD9-81ED-4DB2-BD59-A6C34878D82A}">
                    <a16:rowId xmlns:a16="http://schemas.microsoft.com/office/drawing/2014/main" val="2317672214"/>
                  </a:ext>
                </a:extLst>
              </a:tr>
              <a:tr h="0">
                <a:tc>
                  <a:txBody>
                    <a:bodyPr/>
                    <a:lstStyle/>
                    <a:p>
                      <a:pPr algn="r"/>
                      <a:r>
                        <a:rPr lang="en-US" sz="1600" b="1" dirty="0"/>
                        <a:t>NaCC</a:t>
                      </a:r>
                    </a:p>
                  </a:txBody>
                  <a:tcPr/>
                </a:tc>
                <a:tc>
                  <a:txBody>
                    <a:bodyPr/>
                    <a:lstStyle/>
                    <a:p>
                      <a:pPr algn="ctr"/>
                      <a:r>
                        <a:rPr lang="en-US" sz="1600" dirty="0"/>
                        <a:t>36.40 %</a:t>
                      </a:r>
                    </a:p>
                  </a:txBody>
                  <a:tcPr/>
                </a:tc>
                <a:tc>
                  <a:txBody>
                    <a:bodyPr/>
                    <a:lstStyle/>
                    <a:p>
                      <a:pPr algn="ctr"/>
                      <a:r>
                        <a:rPr lang="en-US" sz="1600" dirty="0"/>
                        <a:t>49.90 %</a:t>
                      </a:r>
                    </a:p>
                  </a:txBody>
                  <a:tcPr/>
                </a:tc>
                <a:tc>
                  <a:txBody>
                    <a:bodyPr/>
                    <a:lstStyle/>
                    <a:p>
                      <a:pPr algn="ctr"/>
                      <a:r>
                        <a:rPr lang="en-US" sz="1600" dirty="0"/>
                        <a:t>27.60 %</a:t>
                      </a:r>
                    </a:p>
                  </a:txBody>
                  <a:tcPr/>
                </a:tc>
                <a:extLst>
                  <a:ext uri="{0D108BD9-81ED-4DB2-BD59-A6C34878D82A}">
                    <a16:rowId xmlns:a16="http://schemas.microsoft.com/office/drawing/2014/main" val="232999396"/>
                  </a:ext>
                </a:extLst>
              </a:tr>
              <a:tr h="0">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0" dirty="0"/>
                        <a:t>CIs</a:t>
                      </a:r>
                    </a:p>
                    <a:p>
                      <a:pPr algn="r"/>
                      <a:endParaRPr lang="en-US" sz="1100" b="1" dirty="0"/>
                    </a:p>
                  </a:txBody>
                  <a:tcPr/>
                </a:tc>
                <a:tc>
                  <a:txBody>
                    <a:bodyPr/>
                    <a:lstStyle/>
                    <a:p>
                      <a:pPr algn="ctr"/>
                      <a:r>
                        <a:rPr lang="en-US" sz="1100" dirty="0"/>
                        <a:t>(33.41 % – 39.47 %) </a:t>
                      </a:r>
                    </a:p>
                  </a:txBody>
                  <a:tcPr/>
                </a:tc>
                <a:tc>
                  <a:txBody>
                    <a:bodyPr/>
                    <a:lstStyle/>
                    <a:p>
                      <a:pPr algn="ctr"/>
                      <a:r>
                        <a:rPr lang="en-US" sz="1100" dirty="0"/>
                        <a:t>(46.26 % – 52.55 %) </a:t>
                      </a:r>
                    </a:p>
                  </a:txBody>
                  <a:tcPr/>
                </a:tc>
                <a:tc>
                  <a:txBody>
                    <a:bodyPr/>
                    <a:lstStyle/>
                    <a:p>
                      <a:pPr algn="ctr"/>
                      <a:r>
                        <a:rPr lang="en-US" sz="1100" dirty="0"/>
                        <a:t>(24.85 % – 30.48 %) </a:t>
                      </a:r>
                    </a:p>
                  </a:txBody>
                  <a:tcPr/>
                </a:tc>
                <a:extLst>
                  <a:ext uri="{0D108BD9-81ED-4DB2-BD59-A6C34878D82A}">
                    <a16:rowId xmlns:a16="http://schemas.microsoft.com/office/drawing/2014/main" val="2371130348"/>
                  </a:ext>
                </a:extLst>
              </a:tr>
              <a:tr h="0">
                <a:tc>
                  <a:txBody>
                    <a:bodyPr/>
                    <a:lstStyle/>
                    <a:p>
                      <a:pPr algn="r"/>
                      <a:r>
                        <a:rPr lang="en-US" sz="1600" b="1" dirty="0"/>
                        <a:t>vmPFC</a:t>
                      </a:r>
                    </a:p>
                  </a:txBody>
                  <a:tcPr/>
                </a:tc>
                <a:tc>
                  <a:txBody>
                    <a:bodyPr/>
                    <a:lstStyle/>
                    <a:p>
                      <a:pPr algn="ctr"/>
                      <a:r>
                        <a:rPr lang="en-US" sz="1600" dirty="0"/>
                        <a:t>38.00 %</a:t>
                      </a:r>
                    </a:p>
                  </a:txBody>
                  <a:tcPr/>
                </a:tc>
                <a:tc>
                  <a:txBody>
                    <a:bodyPr/>
                    <a:lstStyle/>
                    <a:p>
                      <a:pPr algn="ctr"/>
                      <a:r>
                        <a:rPr lang="en-US" sz="1600" dirty="0"/>
                        <a:t>70.50 %</a:t>
                      </a:r>
                    </a:p>
                  </a:txBody>
                  <a:tcPr/>
                </a:tc>
                <a:tc>
                  <a:txBody>
                    <a:bodyPr/>
                    <a:lstStyle/>
                    <a:p>
                      <a:pPr algn="ctr"/>
                      <a:r>
                        <a:rPr lang="en-US" sz="1600" dirty="0"/>
                        <a:t>59.70 %</a:t>
                      </a:r>
                    </a:p>
                  </a:txBody>
                  <a:tcPr/>
                </a:tc>
                <a:extLst>
                  <a:ext uri="{0D108BD9-81ED-4DB2-BD59-A6C34878D82A}">
                    <a16:rowId xmlns:a16="http://schemas.microsoft.com/office/drawing/2014/main" val="157864221"/>
                  </a:ext>
                </a:extLst>
              </a:tr>
              <a:tr h="155171">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0" dirty="0"/>
                        <a:t>CIs</a:t>
                      </a:r>
                    </a:p>
                    <a:p>
                      <a:pPr algn="r"/>
                      <a:endParaRPr lang="en-US" sz="1100" b="1" dirty="0"/>
                    </a:p>
                  </a:txBody>
                  <a:tcPr/>
                </a:tc>
                <a:tc>
                  <a:txBody>
                    <a:bodyPr/>
                    <a:lstStyle/>
                    <a:p>
                      <a:pPr algn="ctr"/>
                      <a:r>
                        <a:rPr lang="en-US" sz="1100" dirty="0"/>
                        <a:t>(34.98 % – 41.09 %) </a:t>
                      </a:r>
                    </a:p>
                  </a:txBody>
                  <a:tcPr/>
                </a:tc>
                <a:tc>
                  <a:txBody>
                    <a:bodyPr/>
                    <a:lstStyle/>
                    <a:p>
                      <a:pPr algn="ctr"/>
                      <a:r>
                        <a:rPr lang="en-US" sz="1100" dirty="0"/>
                        <a:t>(67.57 % – 73.31 %) </a:t>
                      </a:r>
                    </a:p>
                  </a:txBody>
                  <a:tcPr/>
                </a:tc>
                <a:tc>
                  <a:txBody>
                    <a:bodyPr/>
                    <a:lstStyle/>
                    <a:p>
                      <a:pPr algn="ctr"/>
                      <a:r>
                        <a:rPr lang="en-US" sz="1100" dirty="0"/>
                        <a:t>(56.59 % – 62.76 %) </a:t>
                      </a:r>
                    </a:p>
                  </a:txBody>
                  <a:tcPr/>
                </a:tc>
                <a:extLst>
                  <a:ext uri="{0D108BD9-81ED-4DB2-BD59-A6C34878D82A}">
                    <a16:rowId xmlns:a16="http://schemas.microsoft.com/office/drawing/2014/main" val="2304097147"/>
                  </a:ext>
                </a:extLst>
              </a:tr>
            </a:tbl>
          </a:graphicData>
        </a:graphic>
      </p:graphicFrame>
    </p:spTree>
    <p:extLst>
      <p:ext uri="{BB962C8B-B14F-4D97-AF65-F5344CB8AC3E}">
        <p14:creationId xmlns:p14="http://schemas.microsoft.com/office/powerpoint/2010/main" val="2833533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3325-C8BD-4764-9E54-1FB497EF8815}"/>
              </a:ext>
            </a:extLst>
          </p:cNvPr>
          <p:cNvSpPr>
            <a:spLocks noGrp="1"/>
          </p:cNvSpPr>
          <p:nvPr>
            <p:ph type="title"/>
          </p:nvPr>
        </p:nvSpPr>
        <p:spPr/>
        <p:txBody>
          <a:bodyPr/>
          <a:lstStyle/>
          <a:p>
            <a:r>
              <a:rPr lang="en-US" dirty="0"/>
              <a:t>Explanations of Results</a:t>
            </a:r>
            <a:br>
              <a:rPr lang="en-US" dirty="0"/>
            </a:br>
            <a:endParaRPr lang="en-US" dirty="0"/>
          </a:p>
        </p:txBody>
      </p:sp>
      <p:sp>
        <p:nvSpPr>
          <p:cNvPr id="3" name="Content Placeholder 2">
            <a:extLst>
              <a:ext uri="{FF2B5EF4-FFF2-40B4-BE49-F238E27FC236}">
                <a16:creationId xmlns:a16="http://schemas.microsoft.com/office/drawing/2014/main" id="{37418A31-AB3B-4821-8DD1-C3A05FAE91E3}"/>
              </a:ext>
            </a:extLst>
          </p:cNvPr>
          <p:cNvSpPr>
            <a:spLocks noGrp="1"/>
          </p:cNvSpPr>
          <p:nvPr>
            <p:ph idx="1"/>
          </p:nvPr>
        </p:nvSpPr>
        <p:spPr/>
        <p:txBody>
          <a:bodyPr/>
          <a:lstStyle/>
          <a:p>
            <a:r>
              <a:rPr lang="en-US" dirty="0"/>
              <a:t>Lack of power?</a:t>
            </a:r>
          </a:p>
          <a:p>
            <a:pPr marL="0" indent="0">
              <a:buNone/>
            </a:pPr>
            <a:endParaRPr lang="en-US" dirty="0"/>
          </a:p>
          <a:p>
            <a:r>
              <a:rPr lang="en-US" dirty="0"/>
              <a:t>Age Groups better explained by individual differences?</a:t>
            </a:r>
          </a:p>
        </p:txBody>
      </p:sp>
    </p:spTree>
    <p:extLst>
      <p:ext uri="{BB962C8B-B14F-4D97-AF65-F5344CB8AC3E}">
        <p14:creationId xmlns:p14="http://schemas.microsoft.com/office/powerpoint/2010/main" val="3660176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4" descr="A screen shot of a computer&#10;&#10;Description automatically generated">
            <a:extLst>
              <a:ext uri="{FF2B5EF4-FFF2-40B4-BE49-F238E27FC236}">
                <a16:creationId xmlns:a16="http://schemas.microsoft.com/office/drawing/2014/main" id="{8867E3E8-8E17-4FE0-9E58-64DEDBF7C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21" y="3465576"/>
            <a:ext cx="7297846" cy="3196480"/>
          </a:xfrm>
          <a:prstGeom prst="rect">
            <a:avLst/>
          </a:prstGeom>
        </p:spPr>
      </p:pic>
      <p:sp>
        <p:nvSpPr>
          <p:cNvPr id="8" name="TextBox 7">
            <a:extLst>
              <a:ext uri="{FF2B5EF4-FFF2-40B4-BE49-F238E27FC236}">
                <a16:creationId xmlns:a16="http://schemas.microsoft.com/office/drawing/2014/main" id="{719927A5-262B-487C-A5E8-0EA12ACC18BA}"/>
              </a:ext>
            </a:extLst>
          </p:cNvPr>
          <p:cNvSpPr txBox="1"/>
          <p:nvPr/>
        </p:nvSpPr>
        <p:spPr>
          <a:xfrm>
            <a:off x="317240" y="429209"/>
            <a:ext cx="3975768" cy="769441"/>
          </a:xfrm>
          <a:prstGeom prst="rect">
            <a:avLst/>
          </a:prstGeom>
          <a:noFill/>
        </p:spPr>
        <p:txBody>
          <a:bodyPr wrap="none" rtlCol="0">
            <a:spAutoFit/>
          </a:bodyPr>
          <a:lstStyle/>
          <a:p>
            <a:r>
              <a:rPr lang="en-US" sz="3600" dirty="0">
                <a:solidFill>
                  <a:schemeClr val="accent1"/>
                </a:solidFill>
              </a:rPr>
              <a:t>Correlation</a:t>
            </a:r>
            <a:r>
              <a:rPr lang="en-US" sz="4400" dirty="0">
                <a:solidFill>
                  <a:schemeClr val="accent1"/>
                </a:solidFill>
              </a:rPr>
              <a:t> </a:t>
            </a:r>
            <a:r>
              <a:rPr lang="en-US" sz="3600" dirty="0">
                <a:solidFill>
                  <a:schemeClr val="accent1"/>
                </a:solidFill>
              </a:rPr>
              <a:t>Matrix</a:t>
            </a:r>
            <a:endParaRPr lang="en-US" sz="4400" dirty="0">
              <a:solidFill>
                <a:schemeClr val="accent1"/>
              </a:solidFill>
            </a:endParaRPr>
          </a:p>
        </p:txBody>
      </p:sp>
      <p:cxnSp>
        <p:nvCxnSpPr>
          <p:cNvPr id="10" name="Straight Connector 9">
            <a:extLst>
              <a:ext uri="{FF2B5EF4-FFF2-40B4-BE49-F238E27FC236}">
                <a16:creationId xmlns:a16="http://schemas.microsoft.com/office/drawing/2014/main" id="{3C55BF49-E237-4AB4-9303-AC1AE4198896}"/>
              </a:ext>
            </a:extLst>
          </p:cNvPr>
          <p:cNvCxnSpPr>
            <a:cxnSpLocks/>
          </p:cNvCxnSpPr>
          <p:nvPr/>
        </p:nvCxnSpPr>
        <p:spPr>
          <a:xfrm>
            <a:off x="1992927" y="4133888"/>
            <a:ext cx="5894740" cy="25281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35F26EEC-BD8B-42A4-A63B-998D79329501}"/>
              </a:ext>
            </a:extLst>
          </p:cNvPr>
          <p:cNvSpPr txBox="1"/>
          <p:nvPr/>
        </p:nvSpPr>
        <p:spPr>
          <a:xfrm>
            <a:off x="4423777" y="4133888"/>
            <a:ext cx="3344445" cy="1107996"/>
          </a:xfrm>
          <a:prstGeom prst="rect">
            <a:avLst/>
          </a:prstGeom>
          <a:noFill/>
        </p:spPr>
        <p:txBody>
          <a:bodyPr wrap="square" rtlCol="0">
            <a:spAutoFit/>
          </a:bodyPr>
          <a:lstStyle/>
          <a:p>
            <a:r>
              <a:rPr lang="en-US" sz="6600" b="1" dirty="0">
                <a:solidFill>
                  <a:srgbClr val="FF0000"/>
                </a:solidFill>
              </a:rPr>
              <a:t>Pos- Pos</a:t>
            </a:r>
            <a:endParaRPr lang="en-US" b="1" dirty="0">
              <a:solidFill>
                <a:srgbClr val="FF0000"/>
              </a:solidFill>
            </a:endParaRPr>
          </a:p>
        </p:txBody>
      </p:sp>
      <p:sp>
        <p:nvSpPr>
          <p:cNvPr id="12" name="TextBox 11">
            <a:extLst>
              <a:ext uri="{FF2B5EF4-FFF2-40B4-BE49-F238E27FC236}">
                <a16:creationId xmlns:a16="http://schemas.microsoft.com/office/drawing/2014/main" id="{4B4A1A3A-2D89-4624-98DE-6A29251862AD}"/>
              </a:ext>
            </a:extLst>
          </p:cNvPr>
          <p:cNvSpPr txBox="1"/>
          <p:nvPr/>
        </p:nvSpPr>
        <p:spPr>
          <a:xfrm>
            <a:off x="1992927" y="5352504"/>
            <a:ext cx="3679526" cy="1107996"/>
          </a:xfrm>
          <a:prstGeom prst="rect">
            <a:avLst/>
          </a:prstGeom>
          <a:noFill/>
        </p:spPr>
        <p:txBody>
          <a:bodyPr wrap="square" rtlCol="0">
            <a:spAutoFit/>
          </a:bodyPr>
          <a:lstStyle/>
          <a:p>
            <a:r>
              <a:rPr lang="en-US" sz="6600" b="1" dirty="0">
                <a:solidFill>
                  <a:srgbClr val="FF0000"/>
                </a:solidFill>
              </a:rPr>
              <a:t>Neg- Neg</a:t>
            </a:r>
            <a:endParaRPr lang="en-US" b="1" dirty="0">
              <a:solidFill>
                <a:srgbClr val="FF0000"/>
              </a:solidFill>
            </a:endParaRPr>
          </a:p>
        </p:txBody>
      </p:sp>
      <p:sp>
        <p:nvSpPr>
          <p:cNvPr id="13" name="TextBox 12">
            <a:extLst>
              <a:ext uri="{FF2B5EF4-FFF2-40B4-BE49-F238E27FC236}">
                <a16:creationId xmlns:a16="http://schemas.microsoft.com/office/drawing/2014/main" id="{2FDCCB6C-A865-4401-B960-4170BE543600}"/>
              </a:ext>
            </a:extLst>
          </p:cNvPr>
          <p:cNvSpPr txBox="1"/>
          <p:nvPr/>
        </p:nvSpPr>
        <p:spPr>
          <a:xfrm>
            <a:off x="317240" y="1361100"/>
            <a:ext cx="8884420" cy="2031325"/>
          </a:xfrm>
          <a:prstGeom prst="rect">
            <a:avLst/>
          </a:prstGeom>
          <a:noFill/>
        </p:spPr>
        <p:txBody>
          <a:bodyPr wrap="none" rtlCol="0">
            <a:spAutoFit/>
          </a:bodyPr>
          <a:lstStyle/>
          <a:p>
            <a:pPr marL="285750" indent="-285750">
              <a:buFont typeface="Arial" panose="020B0604020202020204" pitchFamily="34" charset="0"/>
              <a:buChar char="•"/>
            </a:pPr>
            <a:r>
              <a:rPr lang="en-US" dirty="0"/>
              <a:t>Produced one 8 x 8 matrix each for Congruent and Non-Congruent Valence Pairs, </a:t>
            </a:r>
            <a:br>
              <a:rPr lang="en-US" dirty="0"/>
            </a:br>
            <a:r>
              <a:rPr lang="en-US" dirty="0"/>
              <a:t>for each participant (57), for each ROI (3), with 28 correlation values in </a:t>
            </a:r>
            <a:br>
              <a:rPr lang="en-US" dirty="0"/>
            </a:br>
            <a:r>
              <a:rPr lang="en-US" dirty="0"/>
              <a:t>each [19,152 correlations]</a:t>
            </a:r>
          </a:p>
          <a:p>
            <a:pPr marL="742950" lvl="1" indent="-285750">
              <a:buFont typeface="Arial" panose="020B0604020202020204" pitchFamily="34" charset="0"/>
              <a:buChar char="•"/>
            </a:pPr>
            <a:r>
              <a:rPr lang="en-US" dirty="0"/>
              <a:t>Because this was a transitory phase to get the data to long form, </a:t>
            </a:r>
            <a:br>
              <a:rPr lang="en-US" dirty="0"/>
            </a:br>
            <a:r>
              <a:rPr lang="en-US" dirty="0"/>
              <a:t>I didn’t mirror results along the diagonal as is tradition and instead </a:t>
            </a:r>
            <a:br>
              <a:rPr lang="en-US" dirty="0"/>
            </a:br>
            <a:r>
              <a:rPr lang="en-US" dirty="0"/>
              <a:t>put Pos – Pos above and Neg – Neg below, which also saved a </a:t>
            </a:r>
            <a:br>
              <a:rPr lang="en-US" dirty="0"/>
            </a:br>
            <a:r>
              <a:rPr lang="en-US" dirty="0"/>
              <a:t>little processing time.</a:t>
            </a:r>
          </a:p>
        </p:txBody>
      </p:sp>
    </p:spTree>
    <p:extLst>
      <p:ext uri="{BB962C8B-B14F-4D97-AF65-F5344CB8AC3E}">
        <p14:creationId xmlns:p14="http://schemas.microsoft.com/office/powerpoint/2010/main" val="315459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48838031-FA1C-488B-9594-7C34C7EA3673}"/>
              </a:ext>
            </a:extLst>
          </p:cNvPr>
          <p:cNvPicPr>
            <a:picLocks noChangeAspect="1"/>
          </p:cNvPicPr>
          <p:nvPr/>
        </p:nvPicPr>
        <p:blipFill>
          <a:blip r:embed="rId3"/>
          <a:stretch>
            <a:fillRect/>
          </a:stretch>
        </p:blipFill>
        <p:spPr>
          <a:xfrm>
            <a:off x="482474" y="3419669"/>
            <a:ext cx="7773074" cy="3284837"/>
          </a:xfrm>
          <a:prstGeom prst="rect">
            <a:avLst/>
          </a:prstGeom>
        </p:spPr>
      </p:pic>
      <p:sp>
        <p:nvSpPr>
          <p:cNvPr id="8" name="TextBox 7">
            <a:extLst>
              <a:ext uri="{FF2B5EF4-FFF2-40B4-BE49-F238E27FC236}">
                <a16:creationId xmlns:a16="http://schemas.microsoft.com/office/drawing/2014/main" id="{719927A5-262B-487C-A5E8-0EA12ACC18BA}"/>
              </a:ext>
            </a:extLst>
          </p:cNvPr>
          <p:cNvSpPr txBox="1"/>
          <p:nvPr/>
        </p:nvSpPr>
        <p:spPr>
          <a:xfrm>
            <a:off x="317240" y="429209"/>
            <a:ext cx="3945311" cy="646331"/>
          </a:xfrm>
          <a:prstGeom prst="rect">
            <a:avLst/>
          </a:prstGeom>
          <a:noFill/>
        </p:spPr>
        <p:txBody>
          <a:bodyPr wrap="none" rtlCol="0">
            <a:spAutoFit/>
          </a:bodyPr>
          <a:lstStyle/>
          <a:p>
            <a:r>
              <a:rPr lang="en-US" sz="3600" dirty="0">
                <a:solidFill>
                  <a:schemeClr val="accent1"/>
                </a:solidFill>
              </a:rPr>
              <a:t>Correlation Matrix</a:t>
            </a:r>
          </a:p>
        </p:txBody>
      </p:sp>
      <p:cxnSp>
        <p:nvCxnSpPr>
          <p:cNvPr id="10" name="Straight Connector 9">
            <a:extLst>
              <a:ext uri="{FF2B5EF4-FFF2-40B4-BE49-F238E27FC236}">
                <a16:creationId xmlns:a16="http://schemas.microsoft.com/office/drawing/2014/main" id="{3C55BF49-E237-4AB4-9303-AC1AE4198896}"/>
              </a:ext>
            </a:extLst>
          </p:cNvPr>
          <p:cNvCxnSpPr>
            <a:cxnSpLocks/>
          </p:cNvCxnSpPr>
          <p:nvPr/>
        </p:nvCxnSpPr>
        <p:spPr>
          <a:xfrm>
            <a:off x="1588539" y="3817008"/>
            <a:ext cx="6583523" cy="278401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35F26EEC-BD8B-42A4-A63B-998D79329501}"/>
              </a:ext>
            </a:extLst>
          </p:cNvPr>
          <p:cNvSpPr txBox="1"/>
          <p:nvPr/>
        </p:nvSpPr>
        <p:spPr>
          <a:xfrm>
            <a:off x="4322826" y="3933913"/>
            <a:ext cx="3546347" cy="1107996"/>
          </a:xfrm>
          <a:prstGeom prst="rect">
            <a:avLst/>
          </a:prstGeom>
          <a:noFill/>
        </p:spPr>
        <p:txBody>
          <a:bodyPr wrap="square" rtlCol="0">
            <a:spAutoFit/>
          </a:bodyPr>
          <a:lstStyle/>
          <a:p>
            <a:r>
              <a:rPr lang="en-US" sz="6600" b="1" dirty="0">
                <a:solidFill>
                  <a:srgbClr val="FF0000"/>
                </a:solidFill>
              </a:rPr>
              <a:t>Pos- Neg</a:t>
            </a:r>
            <a:endParaRPr lang="en-US" b="1" dirty="0">
              <a:solidFill>
                <a:srgbClr val="FF0000"/>
              </a:solidFill>
            </a:endParaRPr>
          </a:p>
        </p:txBody>
      </p:sp>
      <p:sp>
        <p:nvSpPr>
          <p:cNvPr id="12" name="TextBox 11">
            <a:extLst>
              <a:ext uri="{FF2B5EF4-FFF2-40B4-BE49-F238E27FC236}">
                <a16:creationId xmlns:a16="http://schemas.microsoft.com/office/drawing/2014/main" id="{4B4A1A3A-2D89-4624-98DE-6A29251862AD}"/>
              </a:ext>
            </a:extLst>
          </p:cNvPr>
          <p:cNvSpPr txBox="1"/>
          <p:nvPr/>
        </p:nvSpPr>
        <p:spPr>
          <a:xfrm>
            <a:off x="1870400" y="5320795"/>
            <a:ext cx="3679526" cy="1107996"/>
          </a:xfrm>
          <a:prstGeom prst="rect">
            <a:avLst/>
          </a:prstGeom>
          <a:noFill/>
        </p:spPr>
        <p:txBody>
          <a:bodyPr wrap="square" rtlCol="0">
            <a:spAutoFit/>
          </a:bodyPr>
          <a:lstStyle/>
          <a:p>
            <a:r>
              <a:rPr lang="en-US" sz="6600" b="1" dirty="0">
                <a:solidFill>
                  <a:srgbClr val="FF0000"/>
                </a:solidFill>
              </a:rPr>
              <a:t>Neg- Pos</a:t>
            </a:r>
            <a:endParaRPr lang="en-US" b="1" dirty="0">
              <a:solidFill>
                <a:srgbClr val="FF0000"/>
              </a:solidFill>
            </a:endParaRPr>
          </a:p>
        </p:txBody>
      </p:sp>
      <p:sp>
        <p:nvSpPr>
          <p:cNvPr id="13" name="TextBox 12">
            <a:extLst>
              <a:ext uri="{FF2B5EF4-FFF2-40B4-BE49-F238E27FC236}">
                <a16:creationId xmlns:a16="http://schemas.microsoft.com/office/drawing/2014/main" id="{2FDCCB6C-A865-4401-B960-4170BE543600}"/>
              </a:ext>
            </a:extLst>
          </p:cNvPr>
          <p:cNvSpPr txBox="1"/>
          <p:nvPr/>
        </p:nvSpPr>
        <p:spPr>
          <a:xfrm>
            <a:off x="317240" y="1361100"/>
            <a:ext cx="9456435" cy="1200329"/>
          </a:xfrm>
          <a:prstGeom prst="rect">
            <a:avLst/>
          </a:prstGeom>
          <a:noFill/>
        </p:spPr>
        <p:txBody>
          <a:bodyPr wrap="none" rtlCol="0">
            <a:spAutoFit/>
          </a:bodyPr>
          <a:lstStyle/>
          <a:p>
            <a:pPr marL="285750" indent="-285750">
              <a:buFont typeface="Arial" panose="020B0604020202020204" pitchFamily="34" charset="0"/>
              <a:buChar char="•"/>
            </a:pPr>
            <a:r>
              <a:rPr lang="en-US" dirty="0"/>
              <a:t>I did the same thing for the mixed valence pairs, which originally presented a problem</a:t>
            </a:r>
          </a:p>
          <a:p>
            <a:pPr marL="742950" lvl="1" indent="-285750">
              <a:buFont typeface="Arial" panose="020B0604020202020204" pitchFamily="34" charset="0"/>
              <a:buChar char="•"/>
            </a:pPr>
            <a:r>
              <a:rPr lang="en-US" dirty="0"/>
              <a:t>Pos-Neg and Neg- Pos were collapsed into a “Mixed” category</a:t>
            </a:r>
          </a:p>
          <a:p>
            <a:pPr marL="742950" lvl="1" indent="-285750">
              <a:buFont typeface="Arial" panose="020B0604020202020204" pitchFamily="34" charset="0"/>
              <a:buChar char="•"/>
            </a:pPr>
            <a:r>
              <a:rPr lang="en-US" dirty="0"/>
              <a:t>They were eventually removed from analysis. </a:t>
            </a:r>
          </a:p>
          <a:p>
            <a:pPr marL="742950" lvl="1" indent="-285750">
              <a:buFont typeface="Arial" panose="020B0604020202020204" pitchFamily="34" charset="0"/>
              <a:buChar char="•"/>
            </a:pPr>
            <a:endParaRPr lang="en-US" dirty="0"/>
          </a:p>
        </p:txBody>
      </p:sp>
      <p:sp>
        <p:nvSpPr>
          <p:cNvPr id="7" name="Arrow: Down 6">
            <a:extLst>
              <a:ext uri="{FF2B5EF4-FFF2-40B4-BE49-F238E27FC236}">
                <a16:creationId xmlns:a16="http://schemas.microsoft.com/office/drawing/2014/main" id="{AE8FA1C5-F086-471D-A942-A389E776A86D}"/>
              </a:ext>
            </a:extLst>
          </p:cNvPr>
          <p:cNvSpPr/>
          <p:nvPr/>
        </p:nvSpPr>
        <p:spPr>
          <a:xfrm>
            <a:off x="1486068" y="2524768"/>
            <a:ext cx="970383" cy="9188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5BF50E5-92D8-4FA3-BF2B-B8E9C4C21C87}"/>
              </a:ext>
            </a:extLst>
          </p:cNvPr>
          <p:cNvSpPr/>
          <p:nvPr/>
        </p:nvSpPr>
        <p:spPr>
          <a:xfrm>
            <a:off x="1588539" y="4133397"/>
            <a:ext cx="563723" cy="2580634"/>
          </a:xfrm>
          <a:prstGeom prst="round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8938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animBg="1"/>
      <p:bldP spid="9"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TotalTime>
  <Words>10544</Words>
  <Application>Microsoft Office PowerPoint</Application>
  <PresentationFormat>Widescreen</PresentationFormat>
  <Paragraphs>958</Paragraphs>
  <Slides>73</Slides>
  <Notes>50</Notes>
  <HiddenSlides>54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Times New Roman</vt:lpstr>
      <vt:lpstr>Trebuchet MS</vt:lpstr>
      <vt:lpstr>Wingdings 3</vt:lpstr>
      <vt:lpstr>Facet</vt:lpstr>
      <vt:lpstr>EMO GROUP ANALYSES &amp; RESULTS</vt:lpstr>
      <vt:lpstr>Participants</vt:lpstr>
      <vt:lpstr>Stimuli</vt:lpstr>
      <vt:lpstr>Stimuli</vt:lpstr>
      <vt:lpstr>Brain Data </vt:lpstr>
      <vt:lpstr>PowerPoint Presentation</vt:lpstr>
      <vt:lpstr>Analysis</vt:lpstr>
      <vt:lpstr>PowerPoint Presentation</vt:lpstr>
      <vt:lpstr>PowerPoint Presentation</vt:lpstr>
      <vt:lpstr>Hypotheses</vt:lpstr>
      <vt:lpstr>Assumptions and Violations</vt:lpstr>
      <vt:lpstr>Assumptions and Violations</vt:lpstr>
      <vt:lpstr>Dataframes</vt:lpstr>
      <vt:lpstr>Analysis </vt:lpstr>
      <vt:lpstr>Amygdala</vt:lpstr>
      <vt:lpstr>Nucleus Accumbens</vt:lpstr>
      <vt:lpstr>Ventromedial Prefrontal Cortex</vt:lpstr>
      <vt:lpstr>PowerPoint Presentation</vt:lpstr>
      <vt:lpstr>PowerPoint Presentation</vt:lpstr>
      <vt:lpstr>Bivariate Fixed Effects Models</vt:lpstr>
      <vt:lpstr>PowerPoint Presentation</vt:lpstr>
      <vt:lpstr>Multivariate Fixed Main Effects Models</vt:lpstr>
      <vt:lpstr>Fixed Interaction Effect Models</vt:lpstr>
      <vt:lpstr>Fixed Interaction Effect Models</vt:lpstr>
      <vt:lpstr>PowerPoint Presentation</vt:lpstr>
      <vt:lpstr>PowerPoint Presentation</vt:lpstr>
      <vt:lpstr>PowerPoint Presentation</vt:lpstr>
      <vt:lpstr>PowerPoint Presentation</vt:lpstr>
      <vt:lpstr>Fixed Interaction Effect Models</vt:lpstr>
      <vt:lpstr>Valence as Moderator</vt:lpstr>
      <vt:lpstr>PowerPoint Presentation</vt:lpstr>
      <vt:lpstr>Age groups seemingly  show differences…   but will they survive adjustments  for individual differences? </vt:lpstr>
      <vt:lpstr>Mostly, No.</vt:lpstr>
      <vt:lpstr>Data Issues</vt:lpstr>
      <vt:lpstr>MLMs Adj. for Individual Differences</vt:lpstr>
      <vt:lpstr>PowerPoint Presentation</vt:lpstr>
      <vt:lpstr>PowerPoint Presentation</vt:lpstr>
      <vt:lpstr>MLMs w/ Age and Valence Interactions</vt:lpstr>
      <vt:lpstr>PowerPoint Presentation</vt:lpstr>
      <vt:lpstr>PowerPoint Presentation</vt:lpstr>
      <vt:lpstr>What do we do with this information?</vt:lpstr>
      <vt:lpstr>Steps in Building Models</vt:lpstr>
      <vt:lpstr>Example of Model Building</vt:lpstr>
      <vt:lpstr>NOTE: </vt:lpstr>
      <vt:lpstr>Bivariate Fixed Effects Models</vt:lpstr>
      <vt:lpstr>Multivariate Fixed Main Effects Models</vt:lpstr>
      <vt:lpstr>Multivariate Fixed Main Effects Models</vt:lpstr>
      <vt:lpstr>Fixed Interaction Effect Models</vt:lpstr>
      <vt:lpstr>Fixed Interaction Effect Models</vt:lpstr>
      <vt:lpstr>PowerPoint Presentation</vt:lpstr>
      <vt:lpstr>PowerPoint Presentation</vt:lpstr>
      <vt:lpstr>PowerPoint Presentation</vt:lpstr>
      <vt:lpstr>PowerPoint Presentation</vt:lpstr>
      <vt:lpstr>Fixed Interaction Effect Models</vt:lpstr>
      <vt:lpstr>Valence as Moderator</vt:lpstr>
      <vt:lpstr>PowerPoint Presentation</vt:lpstr>
      <vt:lpstr>MLMs w/ Age and Valence Interactions</vt:lpstr>
      <vt:lpstr>PowerPoint Presentation</vt:lpstr>
      <vt:lpstr>PowerPoint Presentation</vt:lpstr>
      <vt:lpstr>PowerPoint Presentation</vt:lpstr>
      <vt:lpstr>HOWEVER!!!!</vt:lpstr>
      <vt:lpstr>ACC</vt:lpstr>
      <vt:lpstr>MLMs Allowing Random Slopes</vt:lpstr>
      <vt:lpstr>ACC</vt:lpstr>
      <vt:lpstr>PowerPoint Presentation</vt:lpstr>
      <vt:lpstr>AMY</vt:lpstr>
      <vt:lpstr>MLMs Adj. for Individual Differences</vt:lpstr>
      <vt:lpstr>NaCC</vt:lpstr>
      <vt:lpstr>PowerPoint Presentation</vt:lpstr>
      <vt:lpstr>vmPFC</vt:lpstr>
      <vt:lpstr>PowerPoint Presentation</vt:lpstr>
      <vt:lpstr>Data Issues</vt:lpstr>
      <vt:lpstr>Explanations of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RSA ANALYSES</dc:title>
  <dc:creator>William Mitchell</dc:creator>
  <cp:lastModifiedBy>William Mitchell</cp:lastModifiedBy>
  <cp:revision>72</cp:revision>
  <dcterms:created xsi:type="dcterms:W3CDTF">2020-07-10T01:58:39Z</dcterms:created>
  <dcterms:modified xsi:type="dcterms:W3CDTF">2020-08-19T20:12:39Z</dcterms:modified>
</cp:coreProperties>
</file>